
<file path=[Content_Types].xml><?xml version="1.0" encoding="utf-8"?>
<Types xmlns="http://schemas.openxmlformats.org/package/2006/content-types">
  <Default Extension="tmp" ContentType="image/png"/>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sigs" ContentType="application/vnd.openxmlformats-package.digital-signature-origin"/>
  <Default Extension="jpg" ContentType="image/jpeg"/>
  <Override PartName="/ppt/presentation.xml" ContentType="application/vnd.openxmlformats-officedocument.presentationml.presentation.main+xml"/>
  <Override PartName="/ppt/slides/slide47.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_xmlsignatures/sig1.xml" ContentType="application/vnd.openxmlformats-package.digital-signature-xmlsignatur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package/2006/relationships/digital-signature/origin" Target="_xmlsignatures/origin.sigs"/><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sldIdLst>
    <p:sldId id="334" r:id="rId2"/>
    <p:sldId id="324" r:id="rId3"/>
    <p:sldId id="317" r:id="rId4"/>
    <p:sldId id="318" r:id="rId5"/>
    <p:sldId id="319" r:id="rId6"/>
    <p:sldId id="320" r:id="rId7"/>
    <p:sldId id="323" r:id="rId8"/>
    <p:sldId id="326" r:id="rId9"/>
    <p:sldId id="277" r:id="rId10"/>
    <p:sldId id="279" r:id="rId11"/>
    <p:sldId id="282" r:id="rId12"/>
    <p:sldId id="327" r:id="rId13"/>
    <p:sldId id="283" r:id="rId14"/>
    <p:sldId id="284" r:id="rId15"/>
    <p:sldId id="287" r:id="rId16"/>
    <p:sldId id="288" r:id="rId17"/>
    <p:sldId id="286" r:id="rId18"/>
    <p:sldId id="285" r:id="rId19"/>
    <p:sldId id="289" r:id="rId20"/>
    <p:sldId id="328" r:id="rId21"/>
    <p:sldId id="291" r:id="rId22"/>
    <p:sldId id="292" r:id="rId23"/>
    <p:sldId id="293" r:id="rId24"/>
    <p:sldId id="294" r:id="rId25"/>
    <p:sldId id="295" r:id="rId26"/>
    <p:sldId id="325" r:id="rId27"/>
    <p:sldId id="296" r:id="rId28"/>
    <p:sldId id="297" r:id="rId29"/>
    <p:sldId id="329" r:id="rId30"/>
    <p:sldId id="298" r:id="rId31"/>
    <p:sldId id="299" r:id="rId32"/>
    <p:sldId id="330" r:id="rId33"/>
    <p:sldId id="301" r:id="rId34"/>
    <p:sldId id="302" r:id="rId35"/>
    <p:sldId id="303" r:id="rId36"/>
    <p:sldId id="304" r:id="rId37"/>
    <p:sldId id="305" r:id="rId38"/>
    <p:sldId id="306" r:id="rId39"/>
    <p:sldId id="307" r:id="rId40"/>
    <p:sldId id="308" r:id="rId41"/>
    <p:sldId id="309" r:id="rId42"/>
    <p:sldId id="310" r:id="rId43"/>
    <p:sldId id="311" r:id="rId44"/>
    <p:sldId id="312" r:id="rId45"/>
    <p:sldId id="331" r:id="rId46"/>
    <p:sldId id="313" r:id="rId47"/>
    <p:sldId id="300" r:id="rId48"/>
    <p:sldId id="314" r:id="rId49"/>
    <p:sldId id="315" r:id="rId50"/>
    <p:sldId id="316" r:id="rId51"/>
    <p:sldId id="321" r:id="rId52"/>
    <p:sldId id="333" r:id="rId53"/>
    <p:sldId id="332" r:id="rId5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0D23"/>
    <a:srgbClr val="CC0000"/>
    <a:srgbClr val="023A91"/>
    <a:srgbClr val="013990"/>
    <a:srgbClr val="2361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5" autoAdjust="0"/>
    <p:restoredTop sz="94660"/>
  </p:normalViewPr>
  <p:slideViewPr>
    <p:cSldViewPr snapToGrid="0">
      <p:cViewPr varScale="1">
        <p:scale>
          <a:sx n="112" d="100"/>
          <a:sy n="112" d="100"/>
        </p:scale>
        <p:origin x="148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image" Target="../media/image82.wmf"/><Relationship Id="rId7" Type="http://schemas.openxmlformats.org/officeDocument/2006/relationships/image" Target="../media/image85.wmf"/><Relationship Id="rId2" Type="http://schemas.openxmlformats.org/officeDocument/2006/relationships/image" Target="../media/image81.wmf"/><Relationship Id="rId1" Type="http://schemas.openxmlformats.org/officeDocument/2006/relationships/image" Target="../media/image40.wmf"/><Relationship Id="rId6" Type="http://schemas.openxmlformats.org/officeDocument/2006/relationships/image" Target="../media/image84.wmf"/><Relationship Id="rId5" Type="http://schemas.openxmlformats.org/officeDocument/2006/relationships/image" Target="../media/image83.wmf"/><Relationship Id="rId4" Type="http://schemas.openxmlformats.org/officeDocument/2006/relationships/image" Target="../media/image42.wmf"/><Relationship Id="rId9" Type="http://schemas.openxmlformats.org/officeDocument/2006/relationships/image" Target="../media/image8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 Id="rId5" Type="http://schemas.openxmlformats.org/officeDocument/2006/relationships/image" Target="../media/image97.wmf"/><Relationship Id="rId4" Type="http://schemas.openxmlformats.org/officeDocument/2006/relationships/image" Target="../media/image96.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image" Target="../media/image100.wmf"/><Relationship Id="rId7" Type="http://schemas.openxmlformats.org/officeDocument/2006/relationships/image" Target="../media/image40.wmf"/><Relationship Id="rId2" Type="http://schemas.openxmlformats.org/officeDocument/2006/relationships/image" Target="../media/image99.wmf"/><Relationship Id="rId1" Type="http://schemas.openxmlformats.org/officeDocument/2006/relationships/image" Target="../media/image98.wmf"/><Relationship Id="rId6" Type="http://schemas.openxmlformats.org/officeDocument/2006/relationships/image" Target="../media/image103.wmf"/><Relationship Id="rId5" Type="http://schemas.openxmlformats.org/officeDocument/2006/relationships/image" Target="../media/image102.wmf"/><Relationship Id="rId4" Type="http://schemas.openxmlformats.org/officeDocument/2006/relationships/image" Target="../media/image10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9.wmf"/><Relationship Id="rId13" Type="http://schemas.openxmlformats.org/officeDocument/2006/relationships/image" Target="../media/image24.wmf"/><Relationship Id="rId3" Type="http://schemas.openxmlformats.org/officeDocument/2006/relationships/image" Target="../media/image14.wmf"/><Relationship Id="rId7" Type="http://schemas.openxmlformats.org/officeDocument/2006/relationships/image" Target="../media/image18.wmf"/><Relationship Id="rId12" Type="http://schemas.openxmlformats.org/officeDocument/2006/relationships/image" Target="../media/image23.wmf"/><Relationship Id="rId2" Type="http://schemas.openxmlformats.org/officeDocument/2006/relationships/image" Target="../media/image13.wmf"/><Relationship Id="rId1" Type="http://schemas.openxmlformats.org/officeDocument/2006/relationships/image" Target="../media/image12.wmf"/><Relationship Id="rId6" Type="http://schemas.openxmlformats.org/officeDocument/2006/relationships/image" Target="../media/image17.wmf"/><Relationship Id="rId11" Type="http://schemas.openxmlformats.org/officeDocument/2006/relationships/image" Target="../media/image22.wmf"/><Relationship Id="rId5" Type="http://schemas.openxmlformats.org/officeDocument/2006/relationships/image" Target="../media/image16.wmf"/><Relationship Id="rId10" Type="http://schemas.openxmlformats.org/officeDocument/2006/relationships/image" Target="../media/image21.wmf"/><Relationship Id="rId4" Type="http://schemas.openxmlformats.org/officeDocument/2006/relationships/image" Target="../media/image15.wmf"/><Relationship Id="rId9"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image" Target="../media/image41.wmf"/><Relationship Id="rId7" Type="http://schemas.openxmlformats.org/officeDocument/2006/relationships/image" Target="../media/image45.wmf"/><Relationship Id="rId2" Type="http://schemas.openxmlformats.org/officeDocument/2006/relationships/image" Target="../media/image40.wmf"/><Relationship Id="rId1" Type="http://schemas.openxmlformats.org/officeDocument/2006/relationships/image" Target="../media/image39.wmf"/><Relationship Id="rId6" Type="http://schemas.openxmlformats.org/officeDocument/2006/relationships/image" Target="../media/image44.wmf"/><Relationship Id="rId5" Type="http://schemas.openxmlformats.org/officeDocument/2006/relationships/image" Target="../media/image43.wmf"/><Relationship Id="rId10" Type="http://schemas.openxmlformats.org/officeDocument/2006/relationships/image" Target="../media/image48.wmf"/><Relationship Id="rId4" Type="http://schemas.openxmlformats.org/officeDocument/2006/relationships/image" Target="../media/image42.wmf"/><Relationship Id="rId9" Type="http://schemas.openxmlformats.org/officeDocument/2006/relationships/image" Target="../media/image47.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image" Target="../media/image59.wmf"/><Relationship Id="rId3" Type="http://schemas.openxmlformats.org/officeDocument/2006/relationships/image" Target="../media/image45.wmf"/><Relationship Id="rId7" Type="http://schemas.openxmlformats.org/officeDocument/2006/relationships/image" Target="../media/image53.wmf"/><Relationship Id="rId12" Type="http://schemas.openxmlformats.org/officeDocument/2006/relationships/image" Target="../media/image58.wmf"/><Relationship Id="rId2" Type="http://schemas.openxmlformats.org/officeDocument/2006/relationships/image" Target="../media/image43.wmf"/><Relationship Id="rId1" Type="http://schemas.openxmlformats.org/officeDocument/2006/relationships/image" Target="../media/image51.wmf"/><Relationship Id="rId6" Type="http://schemas.openxmlformats.org/officeDocument/2006/relationships/image" Target="../media/image52.wmf"/><Relationship Id="rId11" Type="http://schemas.openxmlformats.org/officeDocument/2006/relationships/image" Target="../media/image57.wmf"/><Relationship Id="rId5" Type="http://schemas.openxmlformats.org/officeDocument/2006/relationships/image" Target="../media/image48.wmf"/><Relationship Id="rId10" Type="http://schemas.openxmlformats.org/officeDocument/2006/relationships/image" Target="../media/image56.wmf"/><Relationship Id="rId4" Type="http://schemas.openxmlformats.org/officeDocument/2006/relationships/image" Target="../media/image47.wmf"/><Relationship Id="rId9" Type="http://schemas.openxmlformats.org/officeDocument/2006/relationships/image" Target="../media/image5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 Id="rId6" Type="http://schemas.openxmlformats.org/officeDocument/2006/relationships/image" Target="../media/image65.wmf"/><Relationship Id="rId5" Type="http://schemas.openxmlformats.org/officeDocument/2006/relationships/image" Target="../media/image64.wmf"/><Relationship Id="rId4" Type="http://schemas.openxmlformats.org/officeDocument/2006/relationships/image" Target="../media/image6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 Id="rId4"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image" Target="../media/image74.wmf"/><Relationship Id="rId7" Type="http://schemas.openxmlformats.org/officeDocument/2006/relationships/image" Target="../media/image78.wmf"/><Relationship Id="rId2" Type="http://schemas.openxmlformats.org/officeDocument/2006/relationships/image" Target="../media/image73.wmf"/><Relationship Id="rId1" Type="http://schemas.openxmlformats.org/officeDocument/2006/relationships/image" Target="../media/image72.wmf"/><Relationship Id="rId6" Type="http://schemas.openxmlformats.org/officeDocument/2006/relationships/image" Target="../media/image77.wmf"/><Relationship Id="rId5" Type="http://schemas.openxmlformats.org/officeDocument/2006/relationships/image" Target="../media/image76.wmf"/><Relationship Id="rId4" Type="http://schemas.openxmlformats.org/officeDocument/2006/relationships/image" Target="../media/image75.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78565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425762311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297033636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292656206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9867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78956106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0350" y="42864"/>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260350" y="1158536"/>
            <a:ext cx="8616950" cy="4930775"/>
          </a:xfrm>
        </p:spPr>
        <p:txBody>
          <a:bodyPr tIns="46800"/>
          <a:lstStyle>
            <a:lvl1pPr marL="228600" indent="-360000" algn="l">
              <a:buClr>
                <a:schemeClr val="accent1"/>
              </a:buClr>
              <a:buSzPct val="100000"/>
              <a:buFont typeface="Wingdings" panose="05000000000000000000" pitchFamily="2" charset="2"/>
              <a:buChar char="p"/>
              <a:defRPr lang="zh-CN" altLang="en-US" dirty="0" smtClean="0"/>
            </a:lvl1pPr>
            <a:lvl2pPr marL="685800" indent="-360000">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dirty="0" smtClean="0"/>
          </a:p>
        </p:txBody>
      </p:sp>
    </p:spTree>
    <p:extLst>
      <p:ext uri="{BB962C8B-B14F-4D97-AF65-F5344CB8AC3E}">
        <p14:creationId xmlns:p14="http://schemas.microsoft.com/office/powerpoint/2010/main" val="359937257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smtClean="0"/>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smtClean="0"/>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298108234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304153720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250810756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398022395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30738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smtClean="0"/>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smtClean="0"/>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292879361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050917"/>
            <a:ext cx="8629650" cy="5070476"/>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8" name="标题占位符 7"/>
          <p:cNvSpPr>
            <a:spLocks noGrp="1"/>
          </p:cNvSpPr>
          <p:nvPr>
            <p:ph type="title"/>
          </p:nvPr>
        </p:nvSpPr>
        <p:spPr>
          <a:xfrm>
            <a:off x="260350" y="50800"/>
            <a:ext cx="7194550" cy="7874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65482704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673" r:id="rId9"/>
    <p:sldLayoutId id="2147483664" r:id="rId10"/>
    <p:sldLayoutId id="2147483665" r:id="rId11"/>
    <p:sldLayoutId id="2147483666" r:id="rId12"/>
    <p:sldLayoutId id="2147483667"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p:titleStyle>
    <p:body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9.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6.wmf"/><Relationship Id="rId18" Type="http://schemas.openxmlformats.org/officeDocument/2006/relationships/oleObject" Target="../embeddings/oleObject9.bin"/><Relationship Id="rId26" Type="http://schemas.openxmlformats.org/officeDocument/2006/relationships/oleObject" Target="../embeddings/oleObject14.bin"/><Relationship Id="rId3" Type="http://schemas.openxmlformats.org/officeDocument/2006/relationships/image" Target="../media/image25.tmp"/><Relationship Id="rId21" Type="http://schemas.openxmlformats.org/officeDocument/2006/relationships/oleObject" Target="../embeddings/oleObject11.bin"/><Relationship Id="rId7" Type="http://schemas.openxmlformats.org/officeDocument/2006/relationships/image" Target="../media/image13.wmf"/><Relationship Id="rId12" Type="http://schemas.openxmlformats.org/officeDocument/2006/relationships/oleObject" Target="../embeddings/oleObject6.bin"/><Relationship Id="rId17" Type="http://schemas.openxmlformats.org/officeDocument/2006/relationships/image" Target="../media/image18.wmf"/><Relationship Id="rId25" Type="http://schemas.openxmlformats.org/officeDocument/2006/relationships/image" Target="../media/image21.wmf"/><Relationship Id="rId33" Type="http://schemas.openxmlformats.org/officeDocument/2006/relationships/oleObject" Target="../embeddings/oleObject18.bin"/><Relationship Id="rId2" Type="http://schemas.openxmlformats.org/officeDocument/2006/relationships/slideLayout" Target="../slideLayouts/slideLayout4.xml"/><Relationship Id="rId16" Type="http://schemas.openxmlformats.org/officeDocument/2006/relationships/oleObject" Target="../embeddings/oleObject8.bin"/><Relationship Id="rId20" Type="http://schemas.openxmlformats.org/officeDocument/2006/relationships/image" Target="../media/image19.wmf"/><Relationship Id="rId29" Type="http://schemas.openxmlformats.org/officeDocument/2006/relationships/oleObject" Target="../embeddings/oleObject16.bin"/><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5.wmf"/><Relationship Id="rId24" Type="http://schemas.openxmlformats.org/officeDocument/2006/relationships/oleObject" Target="../embeddings/oleObject13.bin"/><Relationship Id="rId32" Type="http://schemas.openxmlformats.org/officeDocument/2006/relationships/image" Target="../media/image24.wmf"/><Relationship Id="rId5" Type="http://schemas.openxmlformats.org/officeDocument/2006/relationships/image" Target="../media/image12.wmf"/><Relationship Id="rId15" Type="http://schemas.openxmlformats.org/officeDocument/2006/relationships/image" Target="../media/image17.wmf"/><Relationship Id="rId23" Type="http://schemas.openxmlformats.org/officeDocument/2006/relationships/oleObject" Target="../embeddings/oleObject12.bin"/><Relationship Id="rId28" Type="http://schemas.openxmlformats.org/officeDocument/2006/relationships/oleObject" Target="../embeddings/oleObject15.bin"/><Relationship Id="rId10" Type="http://schemas.openxmlformats.org/officeDocument/2006/relationships/oleObject" Target="../embeddings/oleObject5.bin"/><Relationship Id="rId19" Type="http://schemas.openxmlformats.org/officeDocument/2006/relationships/oleObject" Target="../embeddings/oleObject10.bin"/><Relationship Id="rId31" Type="http://schemas.openxmlformats.org/officeDocument/2006/relationships/oleObject" Target="../embeddings/oleObject17.bin"/><Relationship Id="rId4" Type="http://schemas.openxmlformats.org/officeDocument/2006/relationships/oleObject" Target="../embeddings/oleObject2.bin"/><Relationship Id="rId9" Type="http://schemas.openxmlformats.org/officeDocument/2006/relationships/image" Target="../media/image14.wmf"/><Relationship Id="rId14" Type="http://schemas.openxmlformats.org/officeDocument/2006/relationships/oleObject" Target="../embeddings/oleObject7.bin"/><Relationship Id="rId22" Type="http://schemas.openxmlformats.org/officeDocument/2006/relationships/image" Target="../media/image20.wmf"/><Relationship Id="rId27" Type="http://schemas.openxmlformats.org/officeDocument/2006/relationships/image" Target="../media/image22.wmf"/><Relationship Id="rId30" Type="http://schemas.openxmlformats.org/officeDocument/2006/relationships/image" Target="../media/image23.wmf"/></Relationships>
</file>

<file path=ppt/slides/_rels/slide14.x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oleObject" Target="../embeddings/oleObject24.bin"/><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30.w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27.wmf"/><Relationship Id="rId11" Type="http://schemas.openxmlformats.org/officeDocument/2006/relationships/oleObject" Target="../embeddings/oleObject23.bin"/><Relationship Id="rId5" Type="http://schemas.openxmlformats.org/officeDocument/2006/relationships/oleObject" Target="../embeddings/oleObject20.bin"/><Relationship Id="rId15" Type="http://schemas.openxmlformats.org/officeDocument/2006/relationships/oleObject" Target="../embeddings/oleObject25.bin"/><Relationship Id="rId10" Type="http://schemas.openxmlformats.org/officeDocument/2006/relationships/image" Target="../media/image29.wmf"/><Relationship Id="rId4" Type="http://schemas.openxmlformats.org/officeDocument/2006/relationships/image" Target="../media/image26.wmf"/><Relationship Id="rId9" Type="http://schemas.openxmlformats.org/officeDocument/2006/relationships/oleObject" Target="../embeddings/oleObject22.bin"/><Relationship Id="rId14" Type="http://schemas.openxmlformats.org/officeDocument/2006/relationships/image" Target="../media/image31.wmf"/></Relationships>
</file>

<file path=ppt/slides/_rels/slide1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4.xml"/><Relationship Id="rId5" Type="http://schemas.openxmlformats.org/officeDocument/2006/relationships/image" Target="../media/image35.gif"/><Relationship Id="rId4" Type="http://schemas.openxmlformats.org/officeDocument/2006/relationships/image" Target="../media/image34.gif"/></Relationships>
</file>

<file path=ppt/slides/_rels/slide16.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42.wmf"/><Relationship Id="rId18" Type="http://schemas.openxmlformats.org/officeDocument/2006/relationships/oleObject" Target="../embeddings/oleObject33.bin"/><Relationship Id="rId3" Type="http://schemas.openxmlformats.org/officeDocument/2006/relationships/image" Target="../media/image49.png"/><Relationship Id="rId21" Type="http://schemas.openxmlformats.org/officeDocument/2006/relationships/image" Target="../media/image46.wmf"/><Relationship Id="rId7" Type="http://schemas.openxmlformats.org/officeDocument/2006/relationships/image" Target="../media/image40.wmf"/><Relationship Id="rId12" Type="http://schemas.openxmlformats.org/officeDocument/2006/relationships/oleObject" Target="../embeddings/oleObject30.bin"/><Relationship Id="rId17" Type="http://schemas.openxmlformats.org/officeDocument/2006/relationships/image" Target="../media/image44.wmf"/><Relationship Id="rId25" Type="http://schemas.openxmlformats.org/officeDocument/2006/relationships/image" Target="../media/image48.wmf"/><Relationship Id="rId2" Type="http://schemas.openxmlformats.org/officeDocument/2006/relationships/slideLayout" Target="../slideLayouts/slideLayout3.xml"/><Relationship Id="rId16" Type="http://schemas.openxmlformats.org/officeDocument/2006/relationships/oleObject" Target="../embeddings/oleObject32.bin"/><Relationship Id="rId20" Type="http://schemas.openxmlformats.org/officeDocument/2006/relationships/oleObject" Target="../embeddings/oleObject34.bin"/><Relationship Id="rId1" Type="http://schemas.openxmlformats.org/officeDocument/2006/relationships/vmlDrawing" Target="../drawings/vmlDrawing4.vml"/><Relationship Id="rId6" Type="http://schemas.openxmlformats.org/officeDocument/2006/relationships/oleObject" Target="../embeddings/oleObject27.bin"/><Relationship Id="rId11" Type="http://schemas.openxmlformats.org/officeDocument/2006/relationships/oleObject" Target="../embeddings/oleObject29.bin"/><Relationship Id="rId24" Type="http://schemas.openxmlformats.org/officeDocument/2006/relationships/oleObject" Target="../embeddings/oleObject36.bin"/><Relationship Id="rId5" Type="http://schemas.openxmlformats.org/officeDocument/2006/relationships/image" Target="../media/image39.wmf"/><Relationship Id="rId15" Type="http://schemas.openxmlformats.org/officeDocument/2006/relationships/image" Target="../media/image43.wmf"/><Relationship Id="rId23" Type="http://schemas.openxmlformats.org/officeDocument/2006/relationships/image" Target="../media/image47.wmf"/><Relationship Id="rId10" Type="http://schemas.openxmlformats.org/officeDocument/2006/relationships/image" Target="../media/image50.emf"/><Relationship Id="rId19" Type="http://schemas.openxmlformats.org/officeDocument/2006/relationships/image" Target="../media/image45.wmf"/><Relationship Id="rId4" Type="http://schemas.openxmlformats.org/officeDocument/2006/relationships/oleObject" Target="../embeddings/oleObject26.bin"/><Relationship Id="rId9" Type="http://schemas.openxmlformats.org/officeDocument/2006/relationships/image" Target="../media/image41.wmf"/><Relationship Id="rId14" Type="http://schemas.openxmlformats.org/officeDocument/2006/relationships/oleObject" Target="../embeddings/oleObject31.bin"/><Relationship Id="rId22" Type="http://schemas.openxmlformats.org/officeDocument/2006/relationships/oleObject" Target="../embeddings/oleObject35.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39.bin"/><Relationship Id="rId13" Type="http://schemas.openxmlformats.org/officeDocument/2006/relationships/image" Target="../media/image48.wmf"/><Relationship Id="rId18" Type="http://schemas.openxmlformats.org/officeDocument/2006/relationships/oleObject" Target="../embeddings/oleObject44.bin"/><Relationship Id="rId26" Type="http://schemas.openxmlformats.org/officeDocument/2006/relationships/oleObject" Target="../embeddings/oleObject48.bin"/><Relationship Id="rId3" Type="http://schemas.openxmlformats.org/officeDocument/2006/relationships/image" Target="../media/image49.png"/><Relationship Id="rId21" Type="http://schemas.openxmlformats.org/officeDocument/2006/relationships/image" Target="../media/image55.wmf"/><Relationship Id="rId7" Type="http://schemas.openxmlformats.org/officeDocument/2006/relationships/image" Target="../media/image43.wmf"/><Relationship Id="rId12" Type="http://schemas.openxmlformats.org/officeDocument/2006/relationships/oleObject" Target="../embeddings/oleObject41.bin"/><Relationship Id="rId17" Type="http://schemas.openxmlformats.org/officeDocument/2006/relationships/image" Target="../media/image53.wmf"/><Relationship Id="rId25" Type="http://schemas.openxmlformats.org/officeDocument/2006/relationships/image" Target="../media/image57.wmf"/><Relationship Id="rId2" Type="http://schemas.openxmlformats.org/officeDocument/2006/relationships/slideLayout" Target="../slideLayouts/slideLayout3.xml"/><Relationship Id="rId16" Type="http://schemas.openxmlformats.org/officeDocument/2006/relationships/oleObject" Target="../embeddings/oleObject43.bin"/><Relationship Id="rId20" Type="http://schemas.openxmlformats.org/officeDocument/2006/relationships/oleObject" Target="../embeddings/oleObject45.bin"/><Relationship Id="rId29" Type="http://schemas.openxmlformats.org/officeDocument/2006/relationships/image" Target="../media/image59.wmf"/><Relationship Id="rId1" Type="http://schemas.openxmlformats.org/officeDocument/2006/relationships/vmlDrawing" Target="../drawings/vmlDrawing5.vml"/><Relationship Id="rId6" Type="http://schemas.openxmlformats.org/officeDocument/2006/relationships/oleObject" Target="../embeddings/oleObject38.bin"/><Relationship Id="rId11" Type="http://schemas.openxmlformats.org/officeDocument/2006/relationships/image" Target="../media/image47.wmf"/><Relationship Id="rId24" Type="http://schemas.openxmlformats.org/officeDocument/2006/relationships/oleObject" Target="../embeddings/oleObject47.bin"/><Relationship Id="rId5" Type="http://schemas.openxmlformats.org/officeDocument/2006/relationships/image" Target="../media/image51.wmf"/><Relationship Id="rId15" Type="http://schemas.openxmlformats.org/officeDocument/2006/relationships/image" Target="../media/image52.wmf"/><Relationship Id="rId23" Type="http://schemas.openxmlformats.org/officeDocument/2006/relationships/image" Target="../media/image56.wmf"/><Relationship Id="rId28" Type="http://schemas.openxmlformats.org/officeDocument/2006/relationships/oleObject" Target="../embeddings/oleObject49.bin"/><Relationship Id="rId10" Type="http://schemas.openxmlformats.org/officeDocument/2006/relationships/oleObject" Target="../embeddings/oleObject40.bin"/><Relationship Id="rId19" Type="http://schemas.openxmlformats.org/officeDocument/2006/relationships/image" Target="../media/image54.wmf"/><Relationship Id="rId4" Type="http://schemas.openxmlformats.org/officeDocument/2006/relationships/oleObject" Target="../embeddings/oleObject37.bin"/><Relationship Id="rId9" Type="http://schemas.openxmlformats.org/officeDocument/2006/relationships/image" Target="../media/image45.wmf"/><Relationship Id="rId14" Type="http://schemas.openxmlformats.org/officeDocument/2006/relationships/oleObject" Target="../embeddings/oleObject42.bin"/><Relationship Id="rId22" Type="http://schemas.openxmlformats.org/officeDocument/2006/relationships/oleObject" Target="../embeddings/oleObject46.bin"/><Relationship Id="rId27" Type="http://schemas.openxmlformats.org/officeDocument/2006/relationships/image" Target="../media/image58.wmf"/></Relationships>
</file>

<file path=ppt/slides/_rels/slide23.xml.rels><?xml version="1.0" encoding="UTF-8" standalone="yes"?>
<Relationships xmlns="http://schemas.openxmlformats.org/package/2006/relationships"><Relationship Id="rId8" Type="http://schemas.openxmlformats.org/officeDocument/2006/relationships/image" Target="../media/image62.wmf"/><Relationship Id="rId13" Type="http://schemas.openxmlformats.org/officeDocument/2006/relationships/oleObject" Target="../embeddings/oleObject55.bin"/><Relationship Id="rId3" Type="http://schemas.openxmlformats.org/officeDocument/2006/relationships/oleObject" Target="../embeddings/oleObject50.bin"/><Relationship Id="rId7" Type="http://schemas.openxmlformats.org/officeDocument/2006/relationships/oleObject" Target="../embeddings/oleObject52.bin"/><Relationship Id="rId12" Type="http://schemas.openxmlformats.org/officeDocument/2006/relationships/image" Target="../media/image64.wmf"/><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61.wmf"/><Relationship Id="rId11" Type="http://schemas.openxmlformats.org/officeDocument/2006/relationships/oleObject" Target="../embeddings/oleObject54.bin"/><Relationship Id="rId5" Type="http://schemas.openxmlformats.org/officeDocument/2006/relationships/oleObject" Target="../embeddings/oleObject51.bin"/><Relationship Id="rId15" Type="http://schemas.openxmlformats.org/officeDocument/2006/relationships/image" Target="../media/image49.png"/><Relationship Id="rId10" Type="http://schemas.openxmlformats.org/officeDocument/2006/relationships/image" Target="../media/image63.wmf"/><Relationship Id="rId4" Type="http://schemas.openxmlformats.org/officeDocument/2006/relationships/image" Target="../media/image60.wmf"/><Relationship Id="rId9" Type="http://schemas.openxmlformats.org/officeDocument/2006/relationships/oleObject" Target="../embeddings/oleObject53.bin"/><Relationship Id="rId14" Type="http://schemas.openxmlformats.org/officeDocument/2006/relationships/image" Target="../media/image65.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58.bin"/><Relationship Id="rId3" Type="http://schemas.openxmlformats.org/officeDocument/2006/relationships/image" Target="../media/image49.png"/><Relationship Id="rId7" Type="http://schemas.openxmlformats.org/officeDocument/2006/relationships/image" Target="../media/image67.wmf"/><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oleObject" Target="../embeddings/oleObject57.bin"/><Relationship Id="rId11" Type="http://schemas.openxmlformats.org/officeDocument/2006/relationships/image" Target="../media/image31.wmf"/><Relationship Id="rId5" Type="http://schemas.openxmlformats.org/officeDocument/2006/relationships/image" Target="../media/image66.wmf"/><Relationship Id="rId10" Type="http://schemas.openxmlformats.org/officeDocument/2006/relationships/oleObject" Target="../embeddings/oleObject59.bin"/><Relationship Id="rId4" Type="http://schemas.openxmlformats.org/officeDocument/2006/relationships/oleObject" Target="../embeddings/oleObject56.bin"/><Relationship Id="rId9" Type="http://schemas.openxmlformats.org/officeDocument/2006/relationships/image" Target="../media/image68.wmf"/></Relationships>
</file>

<file path=ppt/slides/_rels/slide25.xml.rels><?xml version="1.0" encoding="UTF-8" standalone="yes"?>
<Relationships xmlns="http://schemas.openxmlformats.org/package/2006/relationships"><Relationship Id="rId2" Type="http://schemas.openxmlformats.org/officeDocument/2006/relationships/image" Target="../media/image69.tmp"/><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3.xml"/><Relationship Id="rId1" Type="http://schemas.openxmlformats.org/officeDocument/2006/relationships/vmlDrawing" Target="../drawings/vmlDrawing8.vml"/><Relationship Id="rId4" Type="http://schemas.openxmlformats.org/officeDocument/2006/relationships/image" Target="../media/image71.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74.wmf"/><Relationship Id="rId13" Type="http://schemas.openxmlformats.org/officeDocument/2006/relationships/oleObject" Target="../embeddings/oleObject66.bin"/><Relationship Id="rId18" Type="http://schemas.openxmlformats.org/officeDocument/2006/relationships/oleObject" Target="../embeddings/oleObject69.bin"/><Relationship Id="rId3" Type="http://schemas.openxmlformats.org/officeDocument/2006/relationships/oleObject" Target="../embeddings/oleObject61.bin"/><Relationship Id="rId21" Type="http://schemas.openxmlformats.org/officeDocument/2006/relationships/image" Target="../media/image80.png"/><Relationship Id="rId7" Type="http://schemas.openxmlformats.org/officeDocument/2006/relationships/oleObject" Target="../embeddings/oleObject63.bin"/><Relationship Id="rId12" Type="http://schemas.openxmlformats.org/officeDocument/2006/relationships/image" Target="../media/image76.wmf"/><Relationship Id="rId17" Type="http://schemas.openxmlformats.org/officeDocument/2006/relationships/oleObject" Target="../embeddings/oleObject68.bin"/><Relationship Id="rId2" Type="http://schemas.openxmlformats.org/officeDocument/2006/relationships/slideLayout" Target="../slideLayouts/slideLayout3.xml"/><Relationship Id="rId16" Type="http://schemas.openxmlformats.org/officeDocument/2006/relationships/image" Target="../media/image78.wmf"/><Relationship Id="rId20" Type="http://schemas.openxmlformats.org/officeDocument/2006/relationships/image" Target="../media/image79.wmf"/><Relationship Id="rId1" Type="http://schemas.openxmlformats.org/officeDocument/2006/relationships/vmlDrawing" Target="../drawings/vmlDrawing9.vml"/><Relationship Id="rId6" Type="http://schemas.openxmlformats.org/officeDocument/2006/relationships/image" Target="../media/image73.wmf"/><Relationship Id="rId11" Type="http://schemas.openxmlformats.org/officeDocument/2006/relationships/oleObject" Target="../embeddings/oleObject65.bin"/><Relationship Id="rId5" Type="http://schemas.openxmlformats.org/officeDocument/2006/relationships/oleObject" Target="../embeddings/oleObject62.bin"/><Relationship Id="rId15" Type="http://schemas.openxmlformats.org/officeDocument/2006/relationships/oleObject" Target="../embeddings/oleObject67.bin"/><Relationship Id="rId10" Type="http://schemas.openxmlformats.org/officeDocument/2006/relationships/image" Target="../media/image75.wmf"/><Relationship Id="rId19" Type="http://schemas.openxmlformats.org/officeDocument/2006/relationships/oleObject" Target="../embeddings/oleObject70.bin"/><Relationship Id="rId4" Type="http://schemas.openxmlformats.org/officeDocument/2006/relationships/image" Target="../media/image72.wmf"/><Relationship Id="rId9" Type="http://schemas.openxmlformats.org/officeDocument/2006/relationships/oleObject" Target="../embeddings/oleObject64.bin"/><Relationship Id="rId14" Type="http://schemas.openxmlformats.org/officeDocument/2006/relationships/image" Target="../media/image77.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82.wmf"/><Relationship Id="rId13" Type="http://schemas.openxmlformats.org/officeDocument/2006/relationships/oleObject" Target="../embeddings/oleObject76.bin"/><Relationship Id="rId18" Type="http://schemas.openxmlformats.org/officeDocument/2006/relationships/image" Target="../media/image86.wmf"/><Relationship Id="rId3" Type="http://schemas.openxmlformats.org/officeDocument/2006/relationships/oleObject" Target="../embeddings/oleObject71.bin"/><Relationship Id="rId7" Type="http://schemas.openxmlformats.org/officeDocument/2006/relationships/oleObject" Target="../embeddings/oleObject73.bin"/><Relationship Id="rId12" Type="http://schemas.openxmlformats.org/officeDocument/2006/relationships/image" Target="../media/image83.wmf"/><Relationship Id="rId17" Type="http://schemas.openxmlformats.org/officeDocument/2006/relationships/oleObject" Target="../embeddings/oleObject78.bin"/><Relationship Id="rId2" Type="http://schemas.openxmlformats.org/officeDocument/2006/relationships/slideLayout" Target="../slideLayouts/slideLayout4.xml"/><Relationship Id="rId16" Type="http://schemas.openxmlformats.org/officeDocument/2006/relationships/image" Target="../media/image85.wmf"/><Relationship Id="rId20" Type="http://schemas.openxmlformats.org/officeDocument/2006/relationships/image" Target="../media/image87.wmf"/><Relationship Id="rId1" Type="http://schemas.openxmlformats.org/officeDocument/2006/relationships/vmlDrawing" Target="../drawings/vmlDrawing10.vml"/><Relationship Id="rId6" Type="http://schemas.openxmlformats.org/officeDocument/2006/relationships/image" Target="../media/image81.wmf"/><Relationship Id="rId11" Type="http://schemas.openxmlformats.org/officeDocument/2006/relationships/oleObject" Target="../embeddings/oleObject75.bin"/><Relationship Id="rId5" Type="http://schemas.openxmlformats.org/officeDocument/2006/relationships/oleObject" Target="../embeddings/oleObject72.bin"/><Relationship Id="rId15" Type="http://schemas.openxmlformats.org/officeDocument/2006/relationships/oleObject" Target="../embeddings/oleObject77.bin"/><Relationship Id="rId10" Type="http://schemas.openxmlformats.org/officeDocument/2006/relationships/image" Target="../media/image42.wmf"/><Relationship Id="rId19" Type="http://schemas.openxmlformats.org/officeDocument/2006/relationships/oleObject" Target="../embeddings/oleObject79.bin"/><Relationship Id="rId4" Type="http://schemas.openxmlformats.org/officeDocument/2006/relationships/image" Target="../media/image40.wmf"/><Relationship Id="rId9" Type="http://schemas.openxmlformats.org/officeDocument/2006/relationships/oleObject" Target="../embeddings/oleObject74.bin"/><Relationship Id="rId14" Type="http://schemas.openxmlformats.org/officeDocument/2006/relationships/image" Target="../media/image84.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89.gi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90.tmp"/><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91.tmp"/><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92.tmp"/><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oleObject" Target="../embeddings/oleObject80.bin"/><Relationship Id="rId7" Type="http://schemas.openxmlformats.org/officeDocument/2006/relationships/oleObject" Target="../embeddings/oleObject82.bin"/><Relationship Id="rId12" Type="http://schemas.openxmlformats.org/officeDocument/2006/relationships/image" Target="../media/image97.wmf"/><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94.wmf"/><Relationship Id="rId11" Type="http://schemas.openxmlformats.org/officeDocument/2006/relationships/oleObject" Target="../embeddings/oleObject84.bin"/><Relationship Id="rId5" Type="http://schemas.openxmlformats.org/officeDocument/2006/relationships/oleObject" Target="../embeddings/oleObject81.bin"/><Relationship Id="rId10" Type="http://schemas.openxmlformats.org/officeDocument/2006/relationships/image" Target="../media/image96.wmf"/><Relationship Id="rId4" Type="http://schemas.openxmlformats.org/officeDocument/2006/relationships/image" Target="../media/image93.wmf"/><Relationship Id="rId9" Type="http://schemas.openxmlformats.org/officeDocument/2006/relationships/oleObject" Target="../embeddings/oleObject83.bin"/></Relationships>
</file>

<file path=ppt/slides/_rels/slide43.xml.rels><?xml version="1.0" encoding="UTF-8" standalone="yes"?>
<Relationships xmlns="http://schemas.openxmlformats.org/package/2006/relationships"><Relationship Id="rId2" Type="http://schemas.openxmlformats.org/officeDocument/2006/relationships/image" Target="../media/image92.tmp"/><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image" Target="../media/image100.wmf"/><Relationship Id="rId13" Type="http://schemas.openxmlformats.org/officeDocument/2006/relationships/oleObject" Target="../embeddings/oleObject91.bin"/><Relationship Id="rId18" Type="http://schemas.openxmlformats.org/officeDocument/2006/relationships/image" Target="../media/image40.wmf"/><Relationship Id="rId3" Type="http://schemas.openxmlformats.org/officeDocument/2006/relationships/oleObject" Target="../embeddings/oleObject85.bin"/><Relationship Id="rId21" Type="http://schemas.openxmlformats.org/officeDocument/2006/relationships/oleObject" Target="../embeddings/oleObject95.bin"/><Relationship Id="rId7" Type="http://schemas.openxmlformats.org/officeDocument/2006/relationships/oleObject" Target="../embeddings/oleObject87.bin"/><Relationship Id="rId12" Type="http://schemas.openxmlformats.org/officeDocument/2006/relationships/oleObject" Target="../embeddings/oleObject90.bin"/><Relationship Id="rId17" Type="http://schemas.openxmlformats.org/officeDocument/2006/relationships/oleObject" Target="../embeddings/oleObject93.bin"/><Relationship Id="rId2" Type="http://schemas.openxmlformats.org/officeDocument/2006/relationships/slideLayout" Target="../slideLayouts/slideLayout4.xml"/><Relationship Id="rId16" Type="http://schemas.openxmlformats.org/officeDocument/2006/relationships/image" Target="../media/image103.wmf"/><Relationship Id="rId20" Type="http://schemas.openxmlformats.org/officeDocument/2006/relationships/image" Target="../media/image42.wmf"/><Relationship Id="rId1" Type="http://schemas.openxmlformats.org/officeDocument/2006/relationships/vmlDrawing" Target="../drawings/vmlDrawing12.vml"/><Relationship Id="rId6" Type="http://schemas.openxmlformats.org/officeDocument/2006/relationships/image" Target="../media/image99.wmf"/><Relationship Id="rId11" Type="http://schemas.openxmlformats.org/officeDocument/2006/relationships/image" Target="../media/image101.wmf"/><Relationship Id="rId5" Type="http://schemas.openxmlformats.org/officeDocument/2006/relationships/oleObject" Target="../embeddings/oleObject86.bin"/><Relationship Id="rId15" Type="http://schemas.openxmlformats.org/officeDocument/2006/relationships/oleObject" Target="../embeddings/oleObject92.bin"/><Relationship Id="rId10" Type="http://schemas.openxmlformats.org/officeDocument/2006/relationships/oleObject" Target="../embeddings/oleObject89.bin"/><Relationship Id="rId19" Type="http://schemas.openxmlformats.org/officeDocument/2006/relationships/oleObject" Target="../embeddings/oleObject94.bin"/><Relationship Id="rId4" Type="http://schemas.openxmlformats.org/officeDocument/2006/relationships/image" Target="../media/image98.wmf"/><Relationship Id="rId9" Type="http://schemas.openxmlformats.org/officeDocument/2006/relationships/oleObject" Target="../embeddings/oleObject88.bin"/><Relationship Id="rId14" Type="http://schemas.openxmlformats.org/officeDocument/2006/relationships/image" Target="../media/image102.wmf"/><Relationship Id="rId22" Type="http://schemas.openxmlformats.org/officeDocument/2006/relationships/oleObject" Target="../embeddings/oleObject96.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04.tmp"/><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3.xml"/><Relationship Id="rId1" Type="http://schemas.openxmlformats.org/officeDocument/2006/relationships/vmlDrawing" Target="../drawings/vmlDrawing13.vml"/><Relationship Id="rId4" Type="http://schemas.openxmlformats.org/officeDocument/2006/relationships/image" Target="../media/image105.wmf"/></Relationships>
</file>

<file path=ppt/slides/_rels/slide5.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4.xml"/><Relationship Id="rId4" Type="http://schemas.openxmlformats.org/officeDocument/2006/relationships/image" Target="../media/image6.tmp"/></Relationships>
</file>

<file path=ppt/slides/_rels/slide5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www.vlfeat.org/matconvnet/" TargetMode="External"/><Relationship Id="rId2" Type="http://schemas.openxmlformats.org/officeDocument/2006/relationships/hyperlink" Target="http://caffe.berkeleyvision.org/" TargetMode="External"/><Relationship Id="rId1" Type="http://schemas.openxmlformats.org/officeDocument/2006/relationships/slideLayout" Target="../slideLayouts/slideLayout3.xml"/><Relationship Id="rId4" Type="http://schemas.openxmlformats.org/officeDocument/2006/relationships/hyperlink" Target="http://torch.ch/"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82788" y="5384435"/>
            <a:ext cx="400110" cy="679032"/>
          </a:xfrm>
          <a:prstGeom prst="rect">
            <a:avLst/>
          </a:prstGeom>
          <a:noFill/>
        </p:spPr>
        <p:txBody>
          <a:bodyPr vert="eaVert" wrap="none" rtlCol="0">
            <a:spAutoFit/>
          </a:bodyPr>
          <a:lstStyle/>
          <a:p>
            <a:r>
              <a:rPr lang="zh-CN" altLang="en-US" sz="1400" spc="-300" dirty="0">
                <a:latin typeface="华文仿宋" panose="02010600040101010101" pitchFamily="2" charset="-122"/>
                <a:ea typeface="华文仿宋" panose="02010600040101010101" pitchFamily="2" charset="-122"/>
              </a:rPr>
              <a:t>高斌斌</a:t>
            </a:r>
          </a:p>
        </p:txBody>
      </p:sp>
    </p:spTree>
    <p:extLst>
      <p:ext uri="{BB962C8B-B14F-4D97-AF65-F5344CB8AC3E}">
        <p14:creationId xmlns:p14="http://schemas.microsoft.com/office/powerpoint/2010/main" val="1368800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260350" y="1112791"/>
            <a:ext cx="8495898" cy="445293"/>
          </a:xfrm>
        </p:spPr>
        <p:txBody>
          <a:bodyPr/>
          <a:lstStyle/>
          <a:p>
            <a:pPr fontAlgn="base">
              <a:spcBef>
                <a:spcPct val="0"/>
              </a:spcBef>
              <a:spcAft>
                <a:spcPct val="0"/>
              </a:spcAft>
              <a:buClr>
                <a:schemeClr val="accent1"/>
              </a:buClr>
              <a:buSzPct val="100000"/>
            </a:pPr>
            <a:r>
              <a:rPr lang="en-US" altLang="zh-CN" dirty="0"/>
              <a:t>M-P </a:t>
            </a:r>
            <a:r>
              <a:rPr lang="zh-CN" altLang="en-US" dirty="0"/>
              <a:t>神经元模型 </a:t>
            </a:r>
            <a:r>
              <a:rPr lang="en-US" altLang="zh-CN" sz="1600" dirty="0">
                <a:solidFill>
                  <a:srgbClr val="C00000"/>
                </a:solidFill>
                <a:ea typeface="幼圆" panose="02010509060101010101" pitchFamily="49" charset="-122"/>
              </a:rPr>
              <a:t>[McCulloch and Pitts,  1943]</a:t>
            </a:r>
          </a:p>
          <a:p>
            <a:endParaRPr lang="zh-CN" altLang="en-US" dirty="0"/>
          </a:p>
        </p:txBody>
      </p:sp>
      <p:sp>
        <p:nvSpPr>
          <p:cNvPr id="3" name="内容占位符 2"/>
          <p:cNvSpPr>
            <a:spLocks noGrp="1"/>
          </p:cNvSpPr>
          <p:nvPr>
            <p:ph sz="half" idx="2"/>
          </p:nvPr>
        </p:nvSpPr>
        <p:spPr/>
        <p:txBody>
          <a:bodyPr/>
          <a:lstStyle/>
          <a:p>
            <a:pPr marL="342900" indent="-342900">
              <a:lnSpc>
                <a:spcPct val="100000"/>
              </a:lnSpc>
              <a:buFont typeface="Wingdings" panose="05000000000000000000" pitchFamily="2" charset="2"/>
              <a:buChar char="l"/>
            </a:pPr>
            <a:r>
              <a:rPr lang="zh-CN" altLang="en-US" dirty="0" smtClean="0"/>
              <a:t>输入</a:t>
            </a:r>
            <a:r>
              <a:rPr lang="zh-CN" altLang="en-US" dirty="0"/>
              <a:t>：来自</a:t>
            </a:r>
            <a:r>
              <a:rPr lang="zh-CN" altLang="en-US" dirty="0" smtClean="0"/>
              <a:t>其他</a:t>
            </a:r>
            <a:r>
              <a:rPr lang="en-US" altLang="zh-CN" dirty="0"/>
              <a:t> </a:t>
            </a:r>
            <a:r>
              <a:rPr lang="en-US" altLang="zh-CN" dirty="0" smtClean="0"/>
              <a:t>  </a:t>
            </a:r>
            <a:r>
              <a:rPr lang="zh-CN" altLang="en-US" dirty="0" smtClean="0"/>
              <a:t>个</a:t>
            </a:r>
            <a:r>
              <a:rPr lang="zh-CN" altLang="en-US" dirty="0"/>
              <a:t>神经云传递过来的</a:t>
            </a:r>
            <a:r>
              <a:rPr lang="zh-CN" altLang="en-US" dirty="0" smtClean="0"/>
              <a:t>输入信号</a:t>
            </a:r>
            <a:endParaRPr lang="en-US" altLang="zh-CN" dirty="0" smtClean="0"/>
          </a:p>
          <a:p>
            <a:pPr marL="342900" indent="-342900">
              <a:buFont typeface="Wingdings" panose="05000000000000000000" pitchFamily="2" charset="2"/>
              <a:buChar char="l"/>
            </a:pPr>
            <a:endParaRPr lang="zh-CN" altLang="en-US" dirty="0"/>
          </a:p>
          <a:p>
            <a:pPr marL="342900" indent="-342900">
              <a:lnSpc>
                <a:spcPct val="100000"/>
              </a:lnSpc>
              <a:buFont typeface="Wingdings" panose="05000000000000000000" pitchFamily="2" charset="2"/>
              <a:buChar char="l"/>
            </a:pPr>
            <a:r>
              <a:rPr lang="zh-CN" altLang="en-US" dirty="0"/>
              <a:t>处理：输入信号通过带权重的连接进行</a:t>
            </a:r>
            <a:r>
              <a:rPr lang="zh-CN" altLang="en-US" dirty="0" smtClean="0"/>
              <a:t>传递</a:t>
            </a:r>
            <a:r>
              <a:rPr lang="en-US" altLang="zh-CN" dirty="0" smtClean="0"/>
              <a:t>, </a:t>
            </a:r>
            <a:r>
              <a:rPr lang="zh-CN" altLang="en-US" dirty="0" smtClean="0"/>
              <a:t>神经元</a:t>
            </a:r>
            <a:r>
              <a:rPr lang="zh-CN" altLang="en-US" dirty="0"/>
              <a:t>接受到总输入值将与神经元的阈值进行</a:t>
            </a:r>
            <a:r>
              <a:rPr lang="zh-CN" altLang="en-US" dirty="0" smtClean="0"/>
              <a:t>比较</a:t>
            </a:r>
            <a:endParaRPr lang="en-US" altLang="zh-CN" dirty="0" smtClean="0"/>
          </a:p>
          <a:p>
            <a:pPr marL="342900" indent="-342900">
              <a:buFont typeface="Wingdings" panose="05000000000000000000" pitchFamily="2" charset="2"/>
              <a:buChar char="l"/>
            </a:pPr>
            <a:endParaRPr lang="zh-CN" altLang="en-US" dirty="0"/>
          </a:p>
          <a:p>
            <a:pPr marL="342900" indent="-342900">
              <a:buFont typeface="Wingdings" panose="05000000000000000000" pitchFamily="2" charset="2"/>
              <a:buChar char="l"/>
            </a:pPr>
            <a:r>
              <a:rPr lang="zh-CN" altLang="en-US" dirty="0"/>
              <a:t>输出：通过激活函数的处理以得到</a:t>
            </a:r>
            <a:r>
              <a:rPr lang="zh-CN" altLang="en-US" dirty="0" smtClean="0"/>
              <a:t>输出</a:t>
            </a:r>
            <a:endParaRPr lang="zh-CN" altLang="en-US" dirty="0"/>
          </a:p>
          <a:p>
            <a:endParaRPr lang="zh-CN" altLang="en-US" dirty="0"/>
          </a:p>
        </p:txBody>
      </p:sp>
      <p:pic>
        <p:nvPicPr>
          <p:cNvPr id="7" name="内容占位符 6" descr="屏幕剪辑"/>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468453" y="2443010"/>
            <a:ext cx="4287795" cy="2609152"/>
          </a:xfrm>
          <a:prstGeom prst="rect">
            <a:avLst/>
          </a:prstGeom>
        </p:spPr>
      </p:pic>
      <p:sp>
        <p:nvSpPr>
          <p:cNvPr id="6" name="标题 5"/>
          <p:cNvSpPr>
            <a:spLocks noGrp="1"/>
          </p:cNvSpPr>
          <p:nvPr>
            <p:ph type="title"/>
          </p:nvPr>
        </p:nvSpPr>
        <p:spPr/>
        <p:txBody>
          <a:bodyPr/>
          <a:lstStyle/>
          <a:p>
            <a:r>
              <a:rPr lang="en-US" altLang="zh-CN" dirty="0" smtClean="0"/>
              <a:t>5.1 </a:t>
            </a:r>
            <a:r>
              <a:rPr lang="zh-CN" altLang="en-US" dirty="0"/>
              <a:t>神经元模型</a:t>
            </a:r>
          </a:p>
        </p:txBody>
      </p:sp>
      <p:graphicFrame>
        <p:nvGraphicFramePr>
          <p:cNvPr id="4" name="对象 3"/>
          <p:cNvGraphicFramePr>
            <a:graphicFrameLocks noChangeAspect="1"/>
          </p:cNvGraphicFramePr>
          <p:nvPr>
            <p:extLst>
              <p:ext uri="{D42A27DB-BD31-4B8C-83A1-F6EECF244321}">
                <p14:modId xmlns:p14="http://schemas.microsoft.com/office/powerpoint/2010/main" val="3112045309"/>
              </p:ext>
            </p:extLst>
          </p:nvPr>
        </p:nvGraphicFramePr>
        <p:xfrm>
          <a:off x="2684770" y="1819974"/>
          <a:ext cx="255199" cy="324405"/>
        </p:xfrm>
        <a:graphic>
          <a:graphicData uri="http://schemas.openxmlformats.org/presentationml/2006/ole">
            <mc:AlternateContent xmlns:mc="http://schemas.openxmlformats.org/markup-compatibility/2006">
              <mc:Choice xmlns:v="urn:schemas-microsoft-com:vml" Requires="v">
                <p:oleObj spid="_x0000_s2079" name="Formula" r:id="rId4" imgW="94320" imgH="119520" progId="Equation.Ribbit">
                  <p:embed/>
                </p:oleObj>
              </mc:Choice>
              <mc:Fallback>
                <p:oleObj name="Formula" r:id="rId4" imgW="94320" imgH="119520" progId="Equation.Ribbit">
                  <p:embed/>
                  <p:pic>
                    <p:nvPicPr>
                      <p:cNvPr id="0" name=""/>
                      <p:cNvPicPr/>
                      <p:nvPr/>
                    </p:nvPicPr>
                    <p:blipFill>
                      <a:blip r:embed="rId5"/>
                      <a:stretch>
                        <a:fillRect/>
                      </a:stretch>
                    </p:blipFill>
                    <p:spPr>
                      <a:xfrm>
                        <a:off x="2684770" y="1819974"/>
                        <a:ext cx="255199" cy="324405"/>
                      </a:xfrm>
                      <a:prstGeom prst="rect">
                        <a:avLst/>
                      </a:prstGeom>
                    </p:spPr>
                  </p:pic>
                </p:oleObj>
              </mc:Fallback>
            </mc:AlternateContent>
          </a:graphicData>
        </a:graphic>
      </p:graphicFrame>
    </p:spTree>
    <p:extLst>
      <p:ext uri="{BB962C8B-B14F-4D97-AF65-F5344CB8AC3E}">
        <p14:creationId xmlns:p14="http://schemas.microsoft.com/office/powerpoint/2010/main" val="12385897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6"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827" y="1064870"/>
            <a:ext cx="7754826" cy="4172673"/>
          </a:xfrm>
          <a:prstGeom prst="rect">
            <a:avLst/>
          </a:prstGeom>
        </p:spPr>
      </p:pic>
      <p:sp>
        <p:nvSpPr>
          <p:cNvPr id="2" name="标题 1"/>
          <p:cNvSpPr>
            <a:spLocks noGrp="1"/>
          </p:cNvSpPr>
          <p:nvPr>
            <p:ph type="title"/>
          </p:nvPr>
        </p:nvSpPr>
        <p:spPr/>
        <p:txBody>
          <a:bodyPr/>
          <a:lstStyle/>
          <a:p>
            <a:r>
              <a:rPr lang="en-US" altLang="zh-CN" dirty="0" smtClean="0"/>
              <a:t>5.1 </a:t>
            </a:r>
            <a:r>
              <a:rPr lang="zh-CN" altLang="en-US" dirty="0" smtClean="0"/>
              <a:t>神经元模型</a:t>
            </a:r>
            <a:endParaRPr lang="zh-CN" altLang="en-US" dirty="0"/>
          </a:p>
        </p:txBody>
      </p:sp>
      <p:sp>
        <p:nvSpPr>
          <p:cNvPr id="3" name="内容占位符 2"/>
          <p:cNvSpPr>
            <a:spLocks noGrp="1"/>
          </p:cNvSpPr>
          <p:nvPr>
            <p:ph idx="1"/>
          </p:nvPr>
        </p:nvSpPr>
        <p:spPr>
          <a:xfrm>
            <a:off x="325765" y="995424"/>
            <a:ext cx="8616950" cy="5276097"/>
          </a:xfrm>
        </p:spPr>
        <p:txBody>
          <a:bodyPr>
            <a:normAutofit fontScale="92500" lnSpcReduction="10000"/>
          </a:bodyPr>
          <a:lstStyle/>
          <a:p>
            <a:pPr marL="0" indent="0">
              <a:buNone/>
            </a:pPr>
            <a:r>
              <a:rPr lang="zh-CN" altLang="en-US" sz="3200" dirty="0">
                <a:solidFill>
                  <a:schemeClr val="tx2"/>
                </a:solidFill>
                <a:ea typeface="微软雅黑" panose="020B0503020204020204" pitchFamily="34" charset="-122"/>
              </a:rPr>
              <a:t>激活函数</a:t>
            </a:r>
            <a:endParaRPr lang="en-US" altLang="zh-CN" sz="3200" dirty="0">
              <a:solidFill>
                <a:schemeClr val="tx2"/>
              </a:solidFill>
              <a:ea typeface="微软雅黑" panose="020B0503020204020204" pitchFamily="34" charset="-122"/>
            </a:endParaRPr>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smtClean="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smtClean="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smtClean="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smtClean="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smtClean="0"/>
          </a:p>
          <a:p>
            <a:pPr marL="342900" indent="-342900">
              <a:buFont typeface="Wingdings" panose="05000000000000000000" pitchFamily="2" charset="2"/>
              <a:buChar char="l"/>
            </a:pPr>
            <a:r>
              <a:rPr lang="zh-CN" altLang="en-US" dirty="0" smtClean="0"/>
              <a:t>理想激活函数</a:t>
            </a:r>
            <a:r>
              <a:rPr lang="zh-CN" altLang="en-US" dirty="0"/>
              <a:t>是</a:t>
            </a:r>
            <a:r>
              <a:rPr lang="zh-CN" altLang="en-US" dirty="0" smtClean="0"/>
              <a:t>阶跃函数</a:t>
            </a:r>
            <a:r>
              <a:rPr lang="en-US" altLang="zh-CN" dirty="0" smtClean="0"/>
              <a:t>, 0</a:t>
            </a:r>
            <a:r>
              <a:rPr lang="zh-CN" altLang="en-US" dirty="0"/>
              <a:t>表示抑制神经元而</a:t>
            </a:r>
            <a:r>
              <a:rPr lang="en-US" altLang="zh-CN" dirty="0"/>
              <a:t>1</a:t>
            </a:r>
            <a:r>
              <a:rPr lang="zh-CN" altLang="en-US" dirty="0"/>
              <a:t>表示激活</a:t>
            </a:r>
            <a:r>
              <a:rPr lang="zh-CN" altLang="en-US" dirty="0" smtClean="0"/>
              <a:t>神经元</a:t>
            </a:r>
            <a:endParaRPr lang="en-US" altLang="zh-CN" dirty="0"/>
          </a:p>
          <a:p>
            <a:pPr marL="342900" indent="-342900">
              <a:buFont typeface="Wingdings" panose="05000000000000000000" pitchFamily="2" charset="2"/>
              <a:buChar char="l"/>
            </a:pPr>
            <a:r>
              <a:rPr lang="zh-CN" altLang="en-US" dirty="0" smtClean="0"/>
              <a:t>阶跃函数</a:t>
            </a:r>
            <a:r>
              <a:rPr lang="zh-CN" altLang="en-US" dirty="0"/>
              <a:t>具有不连续、不光滑等不好的</a:t>
            </a:r>
            <a:r>
              <a:rPr lang="zh-CN" altLang="en-US" dirty="0" smtClean="0"/>
              <a:t>性质</a:t>
            </a:r>
            <a:r>
              <a:rPr lang="en-US" altLang="zh-CN" dirty="0" smtClean="0"/>
              <a:t>, </a:t>
            </a:r>
            <a:r>
              <a:rPr lang="zh-CN" altLang="en-US" dirty="0" smtClean="0"/>
              <a:t>常用</a:t>
            </a:r>
            <a:r>
              <a:rPr lang="zh-CN" altLang="en-US" dirty="0"/>
              <a:t>的是 </a:t>
            </a:r>
            <a:r>
              <a:rPr lang="en-US" altLang="zh-CN" dirty="0"/>
              <a:t>Sigmoid </a:t>
            </a:r>
            <a:r>
              <a:rPr lang="zh-CN" altLang="en-US" dirty="0" smtClean="0"/>
              <a:t>函数</a:t>
            </a:r>
            <a:r>
              <a:rPr lang="en-US" altLang="zh-CN" dirty="0" smtClean="0"/>
              <a:t> </a:t>
            </a:r>
          </a:p>
        </p:txBody>
      </p:sp>
    </p:spTree>
    <p:extLst>
      <p:ext uri="{BB962C8B-B14F-4D97-AF65-F5344CB8AC3E}">
        <p14:creationId xmlns:p14="http://schemas.microsoft.com/office/powerpoint/2010/main" val="33855831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第五章 神经网络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smtClean="0"/>
              <a:t>主要内容</a:t>
            </a:r>
            <a:endParaRPr lang="zh-CN" altLang="en-US" dirty="0"/>
          </a:p>
        </p:txBody>
      </p:sp>
      <p:sp>
        <p:nvSpPr>
          <p:cNvPr id="4" name="内容占位符 3"/>
          <p:cNvSpPr>
            <a:spLocks noGrp="1"/>
          </p:cNvSpPr>
          <p:nvPr>
            <p:ph sz="quarter" idx="14"/>
          </p:nvPr>
        </p:nvSpPr>
        <p:spPr/>
        <p:txBody>
          <a:bodyPr/>
          <a:lstStyle/>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5.1 </a:t>
            </a:r>
            <a:r>
              <a:rPr lang="zh-CN" altLang="en-US" sz="2400" dirty="0">
                <a:solidFill>
                  <a:schemeClr val="bg2">
                    <a:lumMod val="85000"/>
                  </a:schemeClr>
                </a:solidFill>
              </a:rPr>
              <a:t>神经元模型</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t>5.2 </a:t>
            </a:r>
            <a:r>
              <a:rPr lang="zh-CN" altLang="en-US" sz="2400" dirty="0"/>
              <a:t>感知机与多层网络</a:t>
            </a:r>
            <a:endParaRPr lang="en-US" altLang="zh-CN" sz="2400" dirty="0"/>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5.3</a:t>
            </a:r>
            <a:r>
              <a:rPr lang="zh-CN" altLang="en-US" sz="2400" dirty="0" smtClean="0">
                <a:solidFill>
                  <a:schemeClr val="bg2">
                    <a:lumMod val="85000"/>
                  </a:schemeClr>
                </a:solidFill>
              </a:rPr>
              <a:t> </a:t>
            </a:r>
            <a:r>
              <a:rPr lang="zh-CN" altLang="en-US" sz="2400" dirty="0">
                <a:solidFill>
                  <a:schemeClr val="bg2">
                    <a:lumMod val="85000"/>
                  </a:schemeClr>
                </a:solidFill>
              </a:rPr>
              <a:t>误差逆传播算法</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5.4 </a:t>
            </a:r>
            <a:r>
              <a:rPr lang="zh-CN" altLang="en-US" sz="2400" dirty="0">
                <a:solidFill>
                  <a:schemeClr val="bg2">
                    <a:lumMod val="85000"/>
                  </a:schemeClr>
                </a:solidFill>
              </a:rPr>
              <a:t>全局最小与局部最小</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5.5 </a:t>
            </a:r>
            <a:r>
              <a:rPr lang="zh-CN" altLang="en-US" sz="2400" dirty="0">
                <a:solidFill>
                  <a:schemeClr val="bg2">
                    <a:lumMod val="85000"/>
                  </a:schemeClr>
                </a:solidFill>
              </a:rPr>
              <a:t>其他常见神经网络</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5.6 </a:t>
            </a:r>
            <a:r>
              <a:rPr lang="zh-CN" altLang="en-US" sz="2400" dirty="0">
                <a:solidFill>
                  <a:schemeClr val="bg2">
                    <a:lumMod val="85000"/>
                  </a:schemeClr>
                </a:solidFill>
              </a:rPr>
              <a:t>深度学习</a:t>
            </a:r>
            <a:endParaRPr lang="en-US" altLang="zh-CN" sz="2400" dirty="0">
              <a:solidFill>
                <a:schemeClr val="bg2">
                  <a:lumMod val="85000"/>
                </a:schemeClr>
              </a:solidFill>
            </a:endParaRPr>
          </a:p>
          <a:p>
            <a:pPr marL="0" indent="0">
              <a:buNone/>
            </a:pPr>
            <a:endParaRPr lang="zh-CN" altLang="en-US" dirty="0"/>
          </a:p>
        </p:txBody>
      </p:sp>
    </p:spTree>
    <p:extLst>
      <p:ext uri="{BB962C8B-B14F-4D97-AF65-F5344CB8AC3E}">
        <p14:creationId xmlns:p14="http://schemas.microsoft.com/office/powerpoint/2010/main" val="19537007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6003" y="2745157"/>
            <a:ext cx="3329817" cy="2020249"/>
          </a:xfrm>
          <a:prstGeom prst="rect">
            <a:avLst/>
          </a:prstGeom>
        </p:spPr>
      </p:pic>
      <p:sp>
        <p:nvSpPr>
          <p:cNvPr id="2" name="标题 1"/>
          <p:cNvSpPr>
            <a:spLocks noGrp="1"/>
          </p:cNvSpPr>
          <p:nvPr>
            <p:ph type="title"/>
          </p:nvPr>
        </p:nvSpPr>
        <p:spPr/>
        <p:txBody>
          <a:bodyPr/>
          <a:lstStyle/>
          <a:p>
            <a:r>
              <a:rPr lang="en-US" altLang="zh-CN" dirty="0" smtClean="0"/>
              <a:t>5.2 </a:t>
            </a:r>
            <a:r>
              <a:rPr lang="zh-CN" altLang="en-US" dirty="0"/>
              <a:t>感知机与多层网络</a:t>
            </a:r>
          </a:p>
        </p:txBody>
      </p:sp>
      <p:sp>
        <p:nvSpPr>
          <p:cNvPr id="3" name="文本占位符 2"/>
          <p:cNvSpPr>
            <a:spLocks noGrp="1"/>
          </p:cNvSpPr>
          <p:nvPr>
            <p:ph type="body" sz="quarter" idx="13"/>
          </p:nvPr>
        </p:nvSpPr>
        <p:spPr/>
        <p:txBody>
          <a:bodyPr>
            <a:noAutofit/>
          </a:bodyPr>
          <a:lstStyle/>
          <a:p>
            <a:r>
              <a:rPr lang="zh-CN" altLang="en-US" dirty="0"/>
              <a:t>感知机</a:t>
            </a:r>
          </a:p>
        </p:txBody>
      </p:sp>
      <p:sp>
        <p:nvSpPr>
          <p:cNvPr id="4" name="内容占位符 3"/>
          <p:cNvSpPr>
            <a:spLocks noGrp="1"/>
          </p:cNvSpPr>
          <p:nvPr>
            <p:ph sz="quarter" idx="14"/>
          </p:nvPr>
        </p:nvSpPr>
        <p:spPr>
          <a:xfrm>
            <a:off x="260350" y="1606213"/>
            <a:ext cx="8629650" cy="4697844"/>
          </a:xfrm>
        </p:spPr>
        <p:txBody>
          <a:bodyPr>
            <a:normAutofit/>
          </a:bodyPr>
          <a:lstStyle/>
          <a:p>
            <a:pPr marL="180000" indent="-342900">
              <a:lnSpc>
                <a:spcPct val="100000"/>
              </a:lnSpc>
              <a:buFont typeface="Wingdings" panose="05000000000000000000" pitchFamily="2" charset="2"/>
              <a:buChar char="l"/>
            </a:pPr>
            <a:r>
              <a:rPr lang="zh-CN" altLang="en-US" dirty="0" smtClean="0"/>
              <a:t>感知机</a:t>
            </a:r>
            <a:r>
              <a:rPr lang="zh-CN" altLang="en-US" dirty="0"/>
              <a:t>由两层神经元组</a:t>
            </a:r>
            <a:r>
              <a:rPr lang="zh-CN" altLang="en-US" dirty="0" smtClean="0"/>
              <a:t>成</a:t>
            </a:r>
            <a:r>
              <a:rPr lang="en-US" altLang="zh-CN" dirty="0" smtClean="0"/>
              <a:t>, </a:t>
            </a:r>
            <a:r>
              <a:rPr lang="zh-CN" altLang="en-US" dirty="0" smtClean="0"/>
              <a:t>输入层</a:t>
            </a:r>
            <a:r>
              <a:rPr lang="zh-CN" altLang="en-US" dirty="0"/>
              <a:t>接受外界输入信号传递给</a:t>
            </a:r>
            <a:r>
              <a:rPr lang="zh-CN" altLang="en-US" dirty="0" smtClean="0"/>
              <a:t>输出层</a:t>
            </a:r>
            <a:r>
              <a:rPr lang="en-US" altLang="zh-CN" dirty="0" smtClean="0"/>
              <a:t>, </a:t>
            </a:r>
            <a:r>
              <a:rPr lang="zh-CN" altLang="en-US" dirty="0" smtClean="0"/>
              <a:t>输出层</a:t>
            </a:r>
            <a:r>
              <a:rPr lang="zh-CN" altLang="en-US" dirty="0"/>
              <a:t>是</a:t>
            </a:r>
            <a:r>
              <a:rPr lang="en-US" altLang="zh-CN" dirty="0"/>
              <a:t>M-P</a:t>
            </a:r>
            <a:r>
              <a:rPr lang="zh-CN" altLang="en-US" dirty="0"/>
              <a:t>神经元（阈值逻辑单元</a:t>
            </a:r>
            <a:r>
              <a:rPr lang="zh-CN" altLang="en-US" dirty="0" smtClean="0"/>
              <a:t>）</a:t>
            </a:r>
            <a:r>
              <a:rPr lang="en-US" altLang="zh-CN" dirty="0" smtClean="0"/>
              <a:t> </a:t>
            </a:r>
          </a:p>
          <a:p>
            <a:pPr marL="342900" indent="-342900">
              <a:buFont typeface="Wingdings" panose="05000000000000000000" pitchFamily="2" charset="2"/>
              <a:buChar char="l"/>
            </a:pPr>
            <a:r>
              <a:rPr lang="zh-CN" altLang="en-US" dirty="0" smtClean="0"/>
              <a:t>感知机能够容易地实现逻辑与、或、非运算</a:t>
            </a:r>
            <a:r>
              <a:rPr lang="en-US" altLang="zh-CN" dirty="0" smtClean="0"/>
              <a:t> </a:t>
            </a:r>
            <a:endParaRPr lang="en-US" altLang="zh-CN" dirty="0"/>
          </a:p>
          <a:p>
            <a:pPr marL="360000" lvl="2" indent="-285750">
              <a:lnSpc>
                <a:spcPct val="150000"/>
              </a:lnSpc>
            </a:pPr>
            <a:r>
              <a:rPr lang="zh-CN" altLang="en-US" dirty="0" smtClean="0"/>
              <a:t>“</a:t>
            </a:r>
            <a:r>
              <a:rPr lang="zh-CN" altLang="en-US" dirty="0" smtClean="0">
                <a:solidFill>
                  <a:srgbClr val="FF0000"/>
                </a:solidFill>
              </a:rPr>
              <a:t>与</a:t>
            </a:r>
            <a:r>
              <a:rPr lang="zh-CN" altLang="en-US" dirty="0" smtClean="0"/>
              <a:t>”</a:t>
            </a:r>
            <a:r>
              <a:rPr lang="en-US" altLang="zh-CN" dirty="0" smtClean="0"/>
              <a:t>           : </a:t>
            </a:r>
            <a:r>
              <a:rPr lang="zh-CN" altLang="en-US" dirty="0" smtClean="0"/>
              <a:t>令                           </a:t>
            </a:r>
            <a:r>
              <a:rPr lang="en-US" altLang="zh-CN" dirty="0" smtClean="0"/>
              <a:t>, </a:t>
            </a:r>
            <a:r>
              <a:rPr lang="zh-CN" altLang="en-US" dirty="0" smtClean="0"/>
              <a:t>则</a:t>
            </a:r>
            <a:endParaRPr lang="en-US" altLang="zh-CN" dirty="0"/>
          </a:p>
          <a:p>
            <a:pPr marL="783000" lvl="2" indent="0">
              <a:lnSpc>
                <a:spcPct val="100000"/>
              </a:lnSpc>
              <a:buNone/>
            </a:pPr>
            <a:r>
              <a:rPr lang="en-US" altLang="zh-CN" dirty="0" smtClean="0"/>
              <a:t>                            ,  </a:t>
            </a:r>
            <a:r>
              <a:rPr lang="zh-CN" altLang="en-US" dirty="0" smtClean="0"/>
              <a:t>仅</a:t>
            </a:r>
            <a:r>
              <a:rPr lang="zh-CN" altLang="en-US" dirty="0"/>
              <a:t>在                 </a:t>
            </a:r>
            <a:endParaRPr lang="en-US" altLang="zh-CN" dirty="0"/>
          </a:p>
          <a:p>
            <a:pPr marL="360000" lvl="2" indent="0">
              <a:lnSpc>
                <a:spcPct val="100000"/>
              </a:lnSpc>
              <a:buNone/>
            </a:pPr>
            <a:r>
              <a:rPr lang="zh-CN" altLang="en-US" dirty="0" smtClean="0"/>
              <a:t>时</a:t>
            </a:r>
            <a:r>
              <a:rPr lang="en-US" altLang="zh-CN" dirty="0" smtClean="0"/>
              <a:t>, </a:t>
            </a:r>
            <a:r>
              <a:rPr lang="zh-CN" altLang="en-US" dirty="0" smtClean="0"/>
              <a:t>         </a:t>
            </a:r>
            <a:r>
              <a:rPr lang="en-US" altLang="zh-CN" dirty="0" smtClean="0"/>
              <a:t>. </a:t>
            </a:r>
          </a:p>
          <a:p>
            <a:pPr marL="360000" lvl="2" indent="-285750">
              <a:lnSpc>
                <a:spcPct val="150000"/>
              </a:lnSpc>
              <a:buFont typeface="Wingdings" panose="05000000000000000000" pitchFamily="2" charset="2"/>
              <a:buChar char="l"/>
            </a:pPr>
            <a:r>
              <a:rPr lang="zh-CN" altLang="en-US" dirty="0" smtClean="0"/>
              <a:t>“</a:t>
            </a:r>
            <a:r>
              <a:rPr lang="zh-CN" altLang="en-US" dirty="0" smtClean="0">
                <a:solidFill>
                  <a:srgbClr val="FF0000"/>
                </a:solidFill>
              </a:rPr>
              <a:t>或</a:t>
            </a:r>
            <a:r>
              <a:rPr lang="zh-CN" altLang="en-US" dirty="0" smtClean="0"/>
              <a:t>”</a:t>
            </a:r>
            <a:r>
              <a:rPr lang="en-US" altLang="zh-CN" dirty="0" smtClean="0"/>
              <a:t>         : </a:t>
            </a:r>
            <a:r>
              <a:rPr lang="zh-CN" altLang="en-US" dirty="0" smtClean="0"/>
              <a:t>令                              </a:t>
            </a:r>
            <a:r>
              <a:rPr lang="en-US" altLang="zh-CN" dirty="0" smtClean="0"/>
              <a:t>, </a:t>
            </a:r>
            <a:r>
              <a:rPr lang="zh-CN" altLang="en-US" dirty="0" smtClean="0"/>
              <a:t>则</a:t>
            </a:r>
            <a:endParaRPr lang="en-US" altLang="zh-CN" dirty="0"/>
          </a:p>
          <a:p>
            <a:pPr marL="0" lvl="2" indent="0">
              <a:lnSpc>
                <a:spcPct val="100000"/>
              </a:lnSpc>
              <a:buFont typeface="Wingdings" panose="05000000000000000000" pitchFamily="2" charset="2"/>
              <a:buNone/>
            </a:pPr>
            <a:r>
              <a:rPr lang="en-US" altLang="zh-CN" dirty="0"/>
              <a:t>             </a:t>
            </a:r>
            <a:r>
              <a:rPr lang="en-US" altLang="zh-CN" dirty="0" smtClean="0"/>
              <a:t>                         , </a:t>
            </a:r>
            <a:r>
              <a:rPr lang="zh-CN" altLang="en-US" dirty="0" smtClean="0"/>
              <a:t>仅</a:t>
            </a:r>
            <a:r>
              <a:rPr lang="zh-CN" altLang="en-US" dirty="0"/>
              <a:t>在          </a:t>
            </a:r>
            <a:r>
              <a:rPr lang="zh-CN" altLang="en-US" dirty="0" smtClean="0"/>
              <a:t>或者</a:t>
            </a:r>
            <a:endParaRPr lang="en-US" altLang="zh-CN" dirty="0"/>
          </a:p>
          <a:p>
            <a:pPr marL="0" lvl="2" indent="0">
              <a:lnSpc>
                <a:spcPct val="100000"/>
              </a:lnSpc>
              <a:buFont typeface="Wingdings" panose="05000000000000000000" pitchFamily="2" charset="2"/>
              <a:buNone/>
            </a:pPr>
            <a:r>
              <a:rPr lang="en-US" altLang="zh-CN" dirty="0"/>
              <a:t>    </a:t>
            </a:r>
            <a:r>
              <a:rPr lang="zh-CN" altLang="en-US" dirty="0"/>
              <a:t>          </a:t>
            </a:r>
            <a:r>
              <a:rPr lang="zh-CN" altLang="en-US" dirty="0" smtClean="0"/>
              <a:t>  时</a:t>
            </a:r>
            <a:r>
              <a:rPr lang="en-US" altLang="zh-CN" dirty="0" smtClean="0"/>
              <a:t>, </a:t>
            </a:r>
            <a:r>
              <a:rPr lang="zh-CN" altLang="en-US" dirty="0" smtClean="0"/>
              <a:t>       </a:t>
            </a:r>
            <a:r>
              <a:rPr lang="en-US" altLang="zh-CN" dirty="0" smtClean="0"/>
              <a:t>. </a:t>
            </a:r>
          </a:p>
          <a:p>
            <a:pPr marL="360000" lvl="2" indent="-285750">
              <a:lnSpc>
                <a:spcPct val="150000"/>
              </a:lnSpc>
            </a:pPr>
            <a:r>
              <a:rPr lang="zh-CN" altLang="en-US" sz="1800" dirty="0" smtClean="0"/>
              <a:t>“</a:t>
            </a:r>
            <a:r>
              <a:rPr lang="zh-CN" altLang="en-US" sz="1800" dirty="0" smtClean="0">
                <a:solidFill>
                  <a:srgbClr val="FF0000"/>
                </a:solidFill>
              </a:rPr>
              <a:t>非</a:t>
            </a:r>
            <a:r>
              <a:rPr lang="zh-CN" altLang="en-US" sz="1800" dirty="0" smtClean="0"/>
              <a:t>”     </a:t>
            </a:r>
            <a:r>
              <a:rPr lang="en-US" altLang="zh-CN" sz="1800" dirty="0" smtClean="0"/>
              <a:t>:</a:t>
            </a:r>
            <a:r>
              <a:rPr lang="zh-CN" altLang="en-US" sz="1800" dirty="0" smtClean="0"/>
              <a:t>令                                     </a:t>
            </a:r>
            <a:r>
              <a:rPr lang="zh-CN" altLang="en-US" dirty="0" smtClean="0"/>
              <a:t> </a:t>
            </a:r>
            <a:r>
              <a:rPr lang="en-US" altLang="zh-CN" dirty="0" smtClean="0"/>
              <a:t>, </a:t>
            </a:r>
            <a:r>
              <a:rPr lang="zh-CN" altLang="en-US" dirty="0" smtClean="0"/>
              <a:t> </a:t>
            </a:r>
            <a:r>
              <a:rPr lang="zh-CN" altLang="en-US" sz="1800" dirty="0" smtClean="0"/>
              <a:t>则</a:t>
            </a:r>
            <a:endParaRPr lang="zh-CN" altLang="en-US" sz="1800" dirty="0"/>
          </a:p>
          <a:p>
            <a:pPr marL="0" indent="0">
              <a:buNone/>
            </a:pPr>
            <a:r>
              <a:rPr lang="zh-CN" altLang="en-US" sz="1800" dirty="0"/>
              <a:t>       </a:t>
            </a:r>
            <a:r>
              <a:rPr lang="zh-CN" altLang="en-US" sz="1800" dirty="0" smtClean="0"/>
              <a:t>当           时</a:t>
            </a:r>
            <a:r>
              <a:rPr lang="en-US" altLang="zh-CN" sz="1800" dirty="0" smtClean="0"/>
              <a:t>, </a:t>
            </a:r>
            <a:r>
              <a:rPr lang="zh-CN" altLang="en-US" sz="1800" dirty="0" smtClean="0"/>
              <a:t>        ；当           </a:t>
            </a:r>
            <a:r>
              <a:rPr lang="en-US" altLang="zh-CN" sz="1800" dirty="0" smtClean="0"/>
              <a:t>, </a:t>
            </a:r>
            <a:r>
              <a:rPr lang="zh-CN" altLang="en-US" sz="1800" dirty="0" smtClean="0"/>
              <a:t>        </a:t>
            </a:r>
            <a:r>
              <a:rPr lang="en-US" altLang="zh-CN" sz="1800" dirty="0" smtClean="0"/>
              <a:t>. </a:t>
            </a:r>
            <a:endParaRPr lang="zh-CN" altLang="en-US" sz="1800" dirty="0"/>
          </a:p>
          <a:p>
            <a:pPr marL="0" indent="0">
              <a:buNone/>
            </a:pPr>
            <a:endParaRPr lang="en-US" altLang="zh-CN" sz="1800" dirty="0" smtClean="0"/>
          </a:p>
          <a:p>
            <a:pPr marL="0" indent="0">
              <a:buNone/>
            </a:pPr>
            <a:endParaRPr lang="en-US" altLang="zh-CN" sz="1800" dirty="0" smtClean="0"/>
          </a:p>
          <a:p>
            <a:pPr marL="0" indent="0">
              <a:buNone/>
            </a:pPr>
            <a:endParaRPr lang="zh-CN" altLang="en-US" sz="1800" dirty="0"/>
          </a:p>
        </p:txBody>
      </p:sp>
      <p:graphicFrame>
        <p:nvGraphicFramePr>
          <p:cNvPr id="5" name="对象 4"/>
          <p:cNvGraphicFramePr>
            <a:graphicFrameLocks noChangeAspect="1"/>
          </p:cNvGraphicFramePr>
          <p:nvPr>
            <p:extLst>
              <p:ext uri="{D42A27DB-BD31-4B8C-83A1-F6EECF244321}">
                <p14:modId xmlns:p14="http://schemas.microsoft.com/office/powerpoint/2010/main" val="1452692698"/>
              </p:ext>
            </p:extLst>
          </p:nvPr>
        </p:nvGraphicFramePr>
        <p:xfrm>
          <a:off x="1463902" y="2897470"/>
          <a:ext cx="773257" cy="241814"/>
        </p:xfrm>
        <a:graphic>
          <a:graphicData uri="http://schemas.openxmlformats.org/presentationml/2006/ole">
            <mc:AlternateContent xmlns:mc="http://schemas.openxmlformats.org/markup-compatibility/2006">
              <mc:Choice xmlns:v="urn:schemas-microsoft-com:vml" Requires="v">
                <p:oleObj spid="_x0000_s3616" name="Formula" r:id="rId4" imgW="457200" imgH="143640" progId="Equation.Ribbit">
                  <p:embed/>
                </p:oleObj>
              </mc:Choice>
              <mc:Fallback>
                <p:oleObj name="Formula" r:id="rId4" imgW="457200" imgH="143640" progId="Equation.Ribbit">
                  <p:embed/>
                  <p:pic>
                    <p:nvPicPr>
                      <p:cNvPr id="0" name=""/>
                      <p:cNvPicPr/>
                      <p:nvPr/>
                    </p:nvPicPr>
                    <p:blipFill>
                      <a:blip r:embed="rId5"/>
                      <a:stretch>
                        <a:fillRect/>
                      </a:stretch>
                    </p:blipFill>
                    <p:spPr>
                      <a:xfrm>
                        <a:off x="1463902" y="2897470"/>
                        <a:ext cx="773257" cy="241814"/>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188689970"/>
              </p:ext>
            </p:extLst>
          </p:nvPr>
        </p:nvGraphicFramePr>
        <p:xfrm>
          <a:off x="693738" y="3273425"/>
          <a:ext cx="2682875" cy="300038"/>
        </p:xfrm>
        <a:graphic>
          <a:graphicData uri="http://schemas.openxmlformats.org/presentationml/2006/ole">
            <mc:AlternateContent xmlns:mc="http://schemas.openxmlformats.org/markup-compatibility/2006">
              <mc:Choice xmlns:v="urn:schemas-microsoft-com:vml" Requires="v">
                <p:oleObj spid="_x0000_s3617" name="Formula" r:id="rId6" imgW="1578960" imgH="176760" progId="Equation.Ribbit">
                  <p:embed/>
                </p:oleObj>
              </mc:Choice>
              <mc:Fallback>
                <p:oleObj name="Formula" r:id="rId6" imgW="1578960" imgH="176760" progId="Equation.Ribbit">
                  <p:embed/>
                  <p:pic>
                    <p:nvPicPr>
                      <p:cNvPr id="0" name=""/>
                      <p:cNvPicPr/>
                      <p:nvPr/>
                    </p:nvPicPr>
                    <p:blipFill>
                      <a:blip r:embed="rId7"/>
                      <a:stretch>
                        <a:fillRect/>
                      </a:stretch>
                    </p:blipFill>
                    <p:spPr>
                      <a:xfrm>
                        <a:off x="693738" y="3273425"/>
                        <a:ext cx="2682875" cy="300038"/>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919277138"/>
              </p:ext>
            </p:extLst>
          </p:nvPr>
        </p:nvGraphicFramePr>
        <p:xfrm>
          <a:off x="2764816" y="2911392"/>
          <a:ext cx="2125881" cy="275730"/>
        </p:xfrm>
        <a:graphic>
          <a:graphicData uri="http://schemas.openxmlformats.org/presentationml/2006/ole">
            <mc:AlternateContent xmlns:mc="http://schemas.openxmlformats.org/markup-compatibility/2006">
              <mc:Choice xmlns:v="urn:schemas-microsoft-com:vml" Requires="v">
                <p:oleObj spid="_x0000_s3618" name="Formula" r:id="rId8" imgW="1224360" imgH="158760" progId="Equation.Ribbit">
                  <p:embed/>
                </p:oleObj>
              </mc:Choice>
              <mc:Fallback>
                <p:oleObj name="Formula" r:id="rId8" imgW="1224360" imgH="158760" progId="Equation.Ribbit">
                  <p:embed/>
                  <p:pic>
                    <p:nvPicPr>
                      <p:cNvPr id="0" name=""/>
                      <p:cNvPicPr/>
                      <p:nvPr/>
                    </p:nvPicPr>
                    <p:blipFill>
                      <a:blip r:embed="rId9"/>
                      <a:stretch>
                        <a:fillRect/>
                      </a:stretch>
                    </p:blipFill>
                    <p:spPr>
                      <a:xfrm>
                        <a:off x="2764816" y="2911392"/>
                        <a:ext cx="2125881" cy="27573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871338390"/>
              </p:ext>
            </p:extLst>
          </p:nvPr>
        </p:nvGraphicFramePr>
        <p:xfrm>
          <a:off x="4106195" y="3274741"/>
          <a:ext cx="1385388" cy="277656"/>
        </p:xfrm>
        <a:graphic>
          <a:graphicData uri="http://schemas.openxmlformats.org/presentationml/2006/ole">
            <mc:AlternateContent xmlns:mc="http://schemas.openxmlformats.org/markup-compatibility/2006">
              <mc:Choice xmlns:v="urn:schemas-microsoft-com:vml" Requires="v">
                <p:oleObj spid="_x0000_s3619" name="Formula" r:id="rId10" imgW="761040" imgH="152640" progId="Equation.Ribbit">
                  <p:embed/>
                </p:oleObj>
              </mc:Choice>
              <mc:Fallback>
                <p:oleObj name="Formula" r:id="rId10" imgW="761040" imgH="152640" progId="Equation.Ribbit">
                  <p:embed/>
                  <p:pic>
                    <p:nvPicPr>
                      <p:cNvPr id="0" name=""/>
                      <p:cNvPicPr/>
                      <p:nvPr/>
                    </p:nvPicPr>
                    <p:blipFill>
                      <a:blip r:embed="rId11"/>
                      <a:stretch>
                        <a:fillRect/>
                      </a:stretch>
                    </p:blipFill>
                    <p:spPr>
                      <a:xfrm>
                        <a:off x="4106195" y="3274741"/>
                        <a:ext cx="1385388" cy="277656"/>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743866115"/>
              </p:ext>
            </p:extLst>
          </p:nvPr>
        </p:nvGraphicFramePr>
        <p:xfrm>
          <a:off x="1138840" y="3658969"/>
          <a:ext cx="650123" cy="286644"/>
        </p:xfrm>
        <a:graphic>
          <a:graphicData uri="http://schemas.openxmlformats.org/presentationml/2006/ole">
            <mc:AlternateContent xmlns:mc="http://schemas.openxmlformats.org/markup-compatibility/2006">
              <mc:Choice xmlns:v="urn:schemas-microsoft-com:vml" Requires="v">
                <p:oleObj spid="_x0000_s3620" name="Formula" r:id="rId12" imgW="349560" imgH="153720" progId="Equation.Ribbit">
                  <p:embed/>
                </p:oleObj>
              </mc:Choice>
              <mc:Fallback>
                <p:oleObj name="Formula" r:id="rId12" imgW="349560" imgH="153720" progId="Equation.Ribbit">
                  <p:embed/>
                  <p:pic>
                    <p:nvPicPr>
                      <p:cNvPr id="0" name=""/>
                      <p:cNvPicPr/>
                      <p:nvPr/>
                    </p:nvPicPr>
                    <p:blipFill>
                      <a:blip r:embed="rId13"/>
                      <a:stretch>
                        <a:fillRect/>
                      </a:stretch>
                    </p:blipFill>
                    <p:spPr>
                      <a:xfrm>
                        <a:off x="1138840" y="3658969"/>
                        <a:ext cx="650123" cy="286644"/>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890480930"/>
              </p:ext>
            </p:extLst>
          </p:nvPr>
        </p:nvGraphicFramePr>
        <p:xfrm>
          <a:off x="1316343" y="4057854"/>
          <a:ext cx="773257" cy="241814"/>
        </p:xfrm>
        <a:graphic>
          <a:graphicData uri="http://schemas.openxmlformats.org/presentationml/2006/ole">
            <mc:AlternateContent xmlns:mc="http://schemas.openxmlformats.org/markup-compatibility/2006">
              <mc:Choice xmlns:v="urn:schemas-microsoft-com:vml" Requires="v">
                <p:oleObj spid="_x0000_s3621" name="Formula" r:id="rId14" imgW="457200" imgH="143640" progId="Equation.Ribbit">
                  <p:embed/>
                </p:oleObj>
              </mc:Choice>
              <mc:Fallback>
                <p:oleObj name="Formula" r:id="rId14" imgW="457200" imgH="143640" progId="Equation.Ribbit">
                  <p:embed/>
                  <p:pic>
                    <p:nvPicPr>
                      <p:cNvPr id="5" name="对象 4"/>
                      <p:cNvPicPr/>
                      <p:nvPr/>
                    </p:nvPicPr>
                    <p:blipFill>
                      <a:blip r:embed="rId15"/>
                      <a:stretch>
                        <a:fillRect/>
                      </a:stretch>
                    </p:blipFill>
                    <p:spPr>
                      <a:xfrm>
                        <a:off x="1316343" y="4057854"/>
                        <a:ext cx="773257" cy="241814"/>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709518339"/>
              </p:ext>
            </p:extLst>
          </p:nvPr>
        </p:nvGraphicFramePr>
        <p:xfrm>
          <a:off x="2582961" y="4055361"/>
          <a:ext cx="2348201" cy="279264"/>
        </p:xfrm>
        <a:graphic>
          <a:graphicData uri="http://schemas.openxmlformats.org/presentationml/2006/ole">
            <mc:AlternateContent xmlns:mc="http://schemas.openxmlformats.org/markup-compatibility/2006">
              <mc:Choice xmlns:v="urn:schemas-microsoft-com:vml" Requires="v">
                <p:oleObj spid="_x0000_s3622" name="Formula" r:id="rId16" imgW="1339920" imgH="158760" progId="Equation.Ribbit">
                  <p:embed/>
                </p:oleObj>
              </mc:Choice>
              <mc:Fallback>
                <p:oleObj name="Formula" r:id="rId16" imgW="1339920" imgH="158760" progId="Equation.Ribbit">
                  <p:embed/>
                  <p:pic>
                    <p:nvPicPr>
                      <p:cNvPr id="8" name="对象 7"/>
                      <p:cNvPicPr/>
                      <p:nvPr/>
                    </p:nvPicPr>
                    <p:blipFill>
                      <a:blip r:embed="rId17"/>
                      <a:stretch>
                        <a:fillRect/>
                      </a:stretch>
                    </p:blipFill>
                    <p:spPr>
                      <a:xfrm>
                        <a:off x="2582961" y="4055361"/>
                        <a:ext cx="2348201" cy="279264"/>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4005155103"/>
              </p:ext>
            </p:extLst>
          </p:nvPr>
        </p:nvGraphicFramePr>
        <p:xfrm>
          <a:off x="808038" y="4445000"/>
          <a:ext cx="2562225" cy="285750"/>
        </p:xfrm>
        <a:graphic>
          <a:graphicData uri="http://schemas.openxmlformats.org/presentationml/2006/ole">
            <mc:AlternateContent xmlns:mc="http://schemas.openxmlformats.org/markup-compatibility/2006">
              <mc:Choice xmlns:v="urn:schemas-microsoft-com:vml" Requires="v">
                <p:oleObj spid="_x0000_s3623" name="Formula" r:id="rId18" imgW="1578960" imgH="176760" progId="Equation.Ribbit">
                  <p:embed/>
                </p:oleObj>
              </mc:Choice>
              <mc:Fallback>
                <p:oleObj name="Formula" r:id="rId18" imgW="1578960" imgH="176760" progId="Equation.Ribbit">
                  <p:embed/>
                  <p:pic>
                    <p:nvPicPr>
                      <p:cNvPr id="6" name="对象 5"/>
                      <p:cNvPicPr/>
                      <p:nvPr/>
                    </p:nvPicPr>
                    <p:blipFill>
                      <a:blip r:embed="rId7"/>
                      <a:stretch>
                        <a:fillRect/>
                      </a:stretch>
                    </p:blipFill>
                    <p:spPr>
                      <a:xfrm>
                        <a:off x="808038" y="4445000"/>
                        <a:ext cx="2562225" cy="285750"/>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038947608"/>
              </p:ext>
            </p:extLst>
          </p:nvPr>
        </p:nvGraphicFramePr>
        <p:xfrm>
          <a:off x="4086342" y="4448788"/>
          <a:ext cx="758825" cy="277812"/>
        </p:xfrm>
        <a:graphic>
          <a:graphicData uri="http://schemas.openxmlformats.org/presentationml/2006/ole">
            <mc:AlternateContent xmlns:mc="http://schemas.openxmlformats.org/markup-compatibility/2006">
              <mc:Choice xmlns:v="urn:schemas-microsoft-com:vml" Requires="v">
                <p:oleObj spid="_x0000_s3624" name="Formula" r:id="rId19" imgW="415440" imgH="152640" progId="Equation.Ribbit">
                  <p:embed/>
                </p:oleObj>
              </mc:Choice>
              <mc:Fallback>
                <p:oleObj name="Formula" r:id="rId19" imgW="415440" imgH="152640" progId="Equation.Ribbit">
                  <p:embed/>
                  <p:pic>
                    <p:nvPicPr>
                      <p:cNvPr id="9" name="对象 8"/>
                      <p:cNvPicPr/>
                      <p:nvPr/>
                    </p:nvPicPr>
                    <p:blipFill>
                      <a:blip r:embed="rId20"/>
                      <a:stretch>
                        <a:fillRect/>
                      </a:stretch>
                    </p:blipFill>
                    <p:spPr>
                      <a:xfrm>
                        <a:off x="4086342" y="4448788"/>
                        <a:ext cx="758825" cy="277812"/>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403893391"/>
              </p:ext>
            </p:extLst>
          </p:nvPr>
        </p:nvGraphicFramePr>
        <p:xfrm>
          <a:off x="826475" y="4801111"/>
          <a:ext cx="761670" cy="276179"/>
        </p:xfrm>
        <a:graphic>
          <a:graphicData uri="http://schemas.openxmlformats.org/presentationml/2006/ole">
            <mc:AlternateContent xmlns:mc="http://schemas.openxmlformats.org/markup-compatibility/2006">
              <mc:Choice xmlns:v="urn:schemas-microsoft-com:vml" Requires="v">
                <p:oleObj spid="_x0000_s3625" name="Formula" r:id="rId21" imgW="415440" imgH="151200" progId="Equation.Ribbit">
                  <p:embed/>
                </p:oleObj>
              </mc:Choice>
              <mc:Fallback>
                <p:oleObj name="Formula" r:id="rId21" imgW="415440" imgH="151200" progId="Equation.Ribbit">
                  <p:embed/>
                  <p:pic>
                    <p:nvPicPr>
                      <p:cNvPr id="0" name=""/>
                      <p:cNvPicPr/>
                      <p:nvPr/>
                    </p:nvPicPr>
                    <p:blipFill>
                      <a:blip r:embed="rId22"/>
                      <a:stretch>
                        <a:fillRect/>
                      </a:stretch>
                    </p:blipFill>
                    <p:spPr>
                      <a:xfrm>
                        <a:off x="826475" y="4801111"/>
                        <a:ext cx="761670" cy="276179"/>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290445080"/>
              </p:ext>
            </p:extLst>
          </p:nvPr>
        </p:nvGraphicFramePr>
        <p:xfrm>
          <a:off x="1990635" y="4781470"/>
          <a:ext cx="650123" cy="286644"/>
        </p:xfrm>
        <a:graphic>
          <a:graphicData uri="http://schemas.openxmlformats.org/presentationml/2006/ole">
            <mc:AlternateContent xmlns:mc="http://schemas.openxmlformats.org/markup-compatibility/2006">
              <mc:Choice xmlns:v="urn:schemas-microsoft-com:vml" Requires="v">
                <p:oleObj spid="_x0000_s3626" name="Formula" r:id="rId23" imgW="349560" imgH="153720" progId="Equation.Ribbit">
                  <p:embed/>
                </p:oleObj>
              </mc:Choice>
              <mc:Fallback>
                <p:oleObj name="Formula" r:id="rId23" imgW="349560" imgH="153720" progId="Equation.Ribbit">
                  <p:embed/>
                  <p:pic>
                    <p:nvPicPr>
                      <p:cNvPr id="10" name="对象 9"/>
                      <p:cNvPicPr/>
                      <p:nvPr/>
                    </p:nvPicPr>
                    <p:blipFill>
                      <a:blip r:embed="rId13"/>
                      <a:stretch>
                        <a:fillRect/>
                      </a:stretch>
                    </p:blipFill>
                    <p:spPr>
                      <a:xfrm>
                        <a:off x="1990635" y="4781470"/>
                        <a:ext cx="650123" cy="286644"/>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177109215"/>
              </p:ext>
            </p:extLst>
          </p:nvPr>
        </p:nvGraphicFramePr>
        <p:xfrm>
          <a:off x="1387326" y="5241742"/>
          <a:ext cx="401637" cy="246062"/>
        </p:xfrm>
        <a:graphic>
          <a:graphicData uri="http://schemas.openxmlformats.org/presentationml/2006/ole">
            <mc:AlternateContent xmlns:mc="http://schemas.openxmlformats.org/markup-compatibility/2006">
              <mc:Choice xmlns:v="urn:schemas-microsoft-com:vml" Requires="v">
                <p:oleObj spid="_x0000_s3627" name="Formula" r:id="rId24" imgW="237600" imgH="119520" progId="Equation.Ribbit">
                  <p:embed/>
                </p:oleObj>
              </mc:Choice>
              <mc:Fallback>
                <p:oleObj name="Formula" r:id="rId24" imgW="237600" imgH="119520" progId="Equation.Ribbit">
                  <p:embed/>
                  <p:pic>
                    <p:nvPicPr>
                      <p:cNvPr id="0" name=""/>
                      <p:cNvPicPr/>
                      <p:nvPr/>
                    </p:nvPicPr>
                    <p:blipFill>
                      <a:blip r:embed="rId25"/>
                      <a:stretch>
                        <a:fillRect/>
                      </a:stretch>
                    </p:blipFill>
                    <p:spPr>
                      <a:xfrm>
                        <a:off x="1387326" y="5241742"/>
                        <a:ext cx="401637" cy="246062"/>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689665444"/>
              </p:ext>
            </p:extLst>
          </p:nvPr>
        </p:nvGraphicFramePr>
        <p:xfrm>
          <a:off x="2133019" y="5219106"/>
          <a:ext cx="2992437" cy="260350"/>
        </p:xfrm>
        <a:graphic>
          <a:graphicData uri="http://schemas.openxmlformats.org/presentationml/2006/ole">
            <mc:AlternateContent xmlns:mc="http://schemas.openxmlformats.org/markup-compatibility/2006">
              <mc:Choice xmlns:v="urn:schemas-microsoft-com:vml" Requires="v">
                <p:oleObj spid="_x0000_s3628" name="Formula" r:id="rId26" imgW="1832760" imgH="158760" progId="Equation.Ribbit">
                  <p:embed/>
                </p:oleObj>
              </mc:Choice>
              <mc:Fallback>
                <p:oleObj name="Formula" r:id="rId26" imgW="1832760" imgH="158760" progId="Equation.Ribbit">
                  <p:embed/>
                  <p:pic>
                    <p:nvPicPr>
                      <p:cNvPr id="12" name="对象 11"/>
                      <p:cNvPicPr/>
                      <p:nvPr/>
                    </p:nvPicPr>
                    <p:blipFill>
                      <a:blip r:embed="rId27"/>
                      <a:stretch>
                        <a:fillRect/>
                      </a:stretch>
                    </p:blipFill>
                    <p:spPr>
                      <a:xfrm>
                        <a:off x="2133019" y="5219106"/>
                        <a:ext cx="2992437" cy="260350"/>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927585153"/>
              </p:ext>
            </p:extLst>
          </p:nvPr>
        </p:nvGraphicFramePr>
        <p:xfrm>
          <a:off x="1233398" y="5650618"/>
          <a:ext cx="757237" cy="277813"/>
        </p:xfrm>
        <a:graphic>
          <a:graphicData uri="http://schemas.openxmlformats.org/presentationml/2006/ole">
            <mc:AlternateContent xmlns:mc="http://schemas.openxmlformats.org/markup-compatibility/2006">
              <mc:Choice xmlns:v="urn:schemas-microsoft-com:vml" Requires="v">
                <p:oleObj spid="_x0000_s3629" name="Formula" r:id="rId28" imgW="415440" imgH="152640" progId="Equation.Ribbit">
                  <p:embed/>
                </p:oleObj>
              </mc:Choice>
              <mc:Fallback>
                <p:oleObj name="Formula" r:id="rId28" imgW="415440" imgH="152640" progId="Equation.Ribbit">
                  <p:embed/>
                  <p:pic>
                    <p:nvPicPr>
                      <p:cNvPr id="9" name="对象 8"/>
                      <p:cNvPicPr/>
                      <p:nvPr/>
                    </p:nvPicPr>
                    <p:blipFill>
                      <a:blip r:embed="rId20"/>
                      <a:stretch>
                        <a:fillRect/>
                      </a:stretch>
                    </p:blipFill>
                    <p:spPr>
                      <a:xfrm>
                        <a:off x="1233398" y="5650618"/>
                        <a:ext cx="757237" cy="277813"/>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2474639640"/>
              </p:ext>
            </p:extLst>
          </p:nvPr>
        </p:nvGraphicFramePr>
        <p:xfrm>
          <a:off x="2433822" y="5646203"/>
          <a:ext cx="661987" cy="290513"/>
        </p:xfrm>
        <a:graphic>
          <a:graphicData uri="http://schemas.openxmlformats.org/presentationml/2006/ole">
            <mc:AlternateContent xmlns:mc="http://schemas.openxmlformats.org/markup-compatibility/2006">
              <mc:Choice xmlns:v="urn:schemas-microsoft-com:vml" Requires="v">
                <p:oleObj spid="_x0000_s3630" name="Formula" r:id="rId29" imgW="355680" imgH="155160" progId="Equation.Ribbit">
                  <p:embed/>
                </p:oleObj>
              </mc:Choice>
              <mc:Fallback>
                <p:oleObj name="Formula" r:id="rId29" imgW="355680" imgH="155160" progId="Equation.Ribbit">
                  <p:embed/>
                  <p:pic>
                    <p:nvPicPr>
                      <p:cNvPr id="16" name="对象 15"/>
                      <p:cNvPicPr/>
                      <p:nvPr/>
                    </p:nvPicPr>
                    <p:blipFill>
                      <a:blip r:embed="rId30"/>
                      <a:stretch>
                        <a:fillRect/>
                      </a:stretch>
                    </p:blipFill>
                    <p:spPr>
                      <a:xfrm>
                        <a:off x="2433822" y="5646203"/>
                        <a:ext cx="661987" cy="290513"/>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624912340"/>
              </p:ext>
            </p:extLst>
          </p:nvPr>
        </p:nvGraphicFramePr>
        <p:xfrm>
          <a:off x="3629237" y="5651860"/>
          <a:ext cx="768350" cy="280987"/>
        </p:xfrm>
        <a:graphic>
          <a:graphicData uri="http://schemas.openxmlformats.org/presentationml/2006/ole">
            <mc:AlternateContent xmlns:mc="http://schemas.openxmlformats.org/markup-compatibility/2006">
              <mc:Choice xmlns:v="urn:schemas-microsoft-com:vml" Requires="v">
                <p:oleObj spid="_x0000_s3631" name="Formula" r:id="rId31" imgW="421920" imgH="153720" progId="Equation.Ribbit">
                  <p:embed/>
                </p:oleObj>
              </mc:Choice>
              <mc:Fallback>
                <p:oleObj name="Formula" r:id="rId31" imgW="421920" imgH="153720" progId="Equation.Ribbit">
                  <p:embed/>
                  <p:pic>
                    <p:nvPicPr>
                      <p:cNvPr id="20" name="对象 19"/>
                      <p:cNvPicPr/>
                      <p:nvPr/>
                    </p:nvPicPr>
                    <p:blipFill>
                      <a:blip r:embed="rId32"/>
                      <a:stretch>
                        <a:fillRect/>
                      </a:stretch>
                    </p:blipFill>
                    <p:spPr>
                      <a:xfrm>
                        <a:off x="3629237" y="5651860"/>
                        <a:ext cx="768350" cy="280987"/>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1629335710"/>
              </p:ext>
            </p:extLst>
          </p:nvPr>
        </p:nvGraphicFramePr>
        <p:xfrm>
          <a:off x="4619160" y="5646203"/>
          <a:ext cx="650123" cy="286644"/>
        </p:xfrm>
        <a:graphic>
          <a:graphicData uri="http://schemas.openxmlformats.org/presentationml/2006/ole">
            <mc:AlternateContent xmlns:mc="http://schemas.openxmlformats.org/markup-compatibility/2006">
              <mc:Choice xmlns:v="urn:schemas-microsoft-com:vml" Requires="v">
                <p:oleObj spid="_x0000_s3632" name="Formula" r:id="rId33" imgW="349560" imgH="153720" progId="Equation.Ribbit">
                  <p:embed/>
                </p:oleObj>
              </mc:Choice>
              <mc:Fallback>
                <p:oleObj name="Formula" r:id="rId33" imgW="349560" imgH="153720" progId="Equation.Ribbit">
                  <p:embed/>
                  <p:pic>
                    <p:nvPicPr>
                      <p:cNvPr id="16" name="对象 15"/>
                      <p:cNvPicPr/>
                      <p:nvPr/>
                    </p:nvPicPr>
                    <p:blipFill>
                      <a:blip r:embed="rId13"/>
                      <a:stretch>
                        <a:fillRect/>
                      </a:stretch>
                    </p:blipFill>
                    <p:spPr>
                      <a:xfrm>
                        <a:off x="4619160" y="5646203"/>
                        <a:ext cx="650123" cy="286644"/>
                      </a:xfrm>
                      <a:prstGeom prst="rect">
                        <a:avLst/>
                      </a:prstGeom>
                    </p:spPr>
                  </p:pic>
                </p:oleObj>
              </mc:Fallback>
            </mc:AlternateContent>
          </a:graphicData>
        </a:graphic>
      </p:graphicFrame>
    </p:spTree>
    <p:extLst>
      <p:ext uri="{BB962C8B-B14F-4D97-AF65-F5344CB8AC3E}">
        <p14:creationId xmlns:p14="http://schemas.microsoft.com/office/powerpoint/2010/main" val="25122554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5.2 </a:t>
            </a:r>
            <a:r>
              <a:rPr lang="zh-CN" altLang="en-US" dirty="0"/>
              <a:t>感知机与多层网络</a:t>
            </a:r>
          </a:p>
        </p:txBody>
      </p:sp>
      <p:sp>
        <p:nvSpPr>
          <p:cNvPr id="3" name="文本占位符 2"/>
          <p:cNvSpPr>
            <a:spLocks noGrp="1"/>
          </p:cNvSpPr>
          <p:nvPr>
            <p:ph type="body" sz="quarter" idx="13"/>
          </p:nvPr>
        </p:nvSpPr>
        <p:spPr/>
        <p:txBody>
          <a:bodyPr>
            <a:noAutofit/>
          </a:bodyPr>
          <a:lstStyle/>
          <a:p>
            <a:r>
              <a:rPr lang="zh-CN" altLang="en-US" dirty="0"/>
              <a:t>感知机学习</a:t>
            </a:r>
          </a:p>
        </p:txBody>
      </p:sp>
      <p:sp>
        <p:nvSpPr>
          <p:cNvPr id="4" name="内容占位符 3"/>
          <p:cNvSpPr>
            <a:spLocks noGrp="1"/>
          </p:cNvSpPr>
          <p:nvPr>
            <p:ph sz="quarter" idx="14"/>
          </p:nvPr>
        </p:nvSpPr>
        <p:spPr/>
        <p:txBody>
          <a:bodyPr>
            <a:normAutofit/>
          </a:bodyPr>
          <a:lstStyle/>
          <a:p>
            <a:pPr marL="342900" indent="-342900">
              <a:lnSpc>
                <a:spcPct val="100000"/>
              </a:lnSpc>
            </a:pPr>
            <a:r>
              <a:rPr lang="zh-CN" altLang="en-US" dirty="0" smtClean="0"/>
              <a:t>给定训练数据集</a:t>
            </a:r>
            <a:r>
              <a:rPr lang="en-US" altLang="zh-CN" dirty="0" smtClean="0"/>
              <a:t>, </a:t>
            </a:r>
            <a:r>
              <a:rPr lang="zh-CN" altLang="en-US" dirty="0" smtClean="0"/>
              <a:t>权重                           与阈值   可以通过学习得到</a:t>
            </a:r>
            <a:endParaRPr lang="en-US" altLang="zh-CN" dirty="0" smtClean="0"/>
          </a:p>
          <a:p>
            <a:pPr marL="342900" indent="-342900">
              <a:lnSpc>
                <a:spcPct val="150000"/>
              </a:lnSpc>
            </a:pPr>
            <a:r>
              <a:rPr lang="zh-CN" altLang="en-US" dirty="0" smtClean="0"/>
              <a:t>感知机学习规则</a:t>
            </a:r>
            <a:endParaRPr lang="en-US" altLang="zh-CN" dirty="0" smtClean="0"/>
          </a:p>
          <a:p>
            <a:pPr marL="0" indent="0">
              <a:lnSpc>
                <a:spcPct val="100000"/>
              </a:lnSpc>
              <a:buNone/>
            </a:pPr>
            <a:r>
              <a:rPr lang="en-US" altLang="zh-CN" dirty="0" smtClean="0"/>
              <a:t>    </a:t>
            </a:r>
            <a:r>
              <a:rPr lang="zh-CN" altLang="en-US" sz="2000" dirty="0" smtClean="0"/>
              <a:t>对训练样例        </a:t>
            </a:r>
            <a:r>
              <a:rPr lang="en-US" altLang="zh-CN" sz="2000" dirty="0" smtClean="0"/>
              <a:t>, </a:t>
            </a:r>
            <a:r>
              <a:rPr lang="zh-CN" altLang="en-US" sz="2000" dirty="0" smtClean="0"/>
              <a:t>若当前感知机的输出为</a:t>
            </a:r>
            <a:r>
              <a:rPr lang="zh-CN" altLang="en-US" sz="2000" dirty="0"/>
              <a:t> </a:t>
            </a:r>
            <a:r>
              <a:rPr lang="zh-CN" altLang="en-US" sz="2000" dirty="0" smtClean="0"/>
              <a:t>  </a:t>
            </a:r>
            <a:r>
              <a:rPr lang="en-US" altLang="zh-CN" sz="2000" dirty="0" smtClean="0"/>
              <a:t>, </a:t>
            </a:r>
            <a:r>
              <a:rPr lang="zh-CN" altLang="en-US" sz="2000" dirty="0" smtClean="0"/>
              <a:t>则感知机权重调整规则为：</a:t>
            </a:r>
            <a:endParaRPr lang="en-US" altLang="zh-CN" sz="2000" dirty="0" smtClean="0"/>
          </a:p>
          <a:p>
            <a:pPr marL="0" indent="0">
              <a:lnSpc>
                <a:spcPct val="100000"/>
              </a:lnSpc>
              <a:buNone/>
            </a:pPr>
            <a:endParaRPr lang="en-US" altLang="zh-CN" sz="2000" dirty="0"/>
          </a:p>
          <a:p>
            <a:pPr marL="0" indent="0">
              <a:lnSpc>
                <a:spcPct val="100000"/>
              </a:lnSpc>
              <a:buNone/>
            </a:pPr>
            <a:endParaRPr lang="en-US" altLang="zh-CN" sz="2000" dirty="0" smtClean="0"/>
          </a:p>
          <a:p>
            <a:pPr marL="0" indent="0">
              <a:lnSpc>
                <a:spcPct val="100000"/>
              </a:lnSpc>
              <a:buNone/>
            </a:pPr>
            <a:r>
              <a:rPr lang="zh-CN" altLang="en-US" sz="2000" dirty="0" smtClean="0"/>
              <a:t>其中            称为学习率</a:t>
            </a:r>
            <a:endParaRPr lang="en-US" altLang="zh-CN" sz="2000" dirty="0" smtClean="0"/>
          </a:p>
          <a:p>
            <a:pPr marL="0" indent="0">
              <a:lnSpc>
                <a:spcPct val="100000"/>
              </a:lnSpc>
              <a:buNone/>
            </a:pPr>
            <a:r>
              <a:rPr lang="en-US" altLang="zh-CN" dirty="0"/>
              <a:t> </a:t>
            </a:r>
            <a:r>
              <a:rPr lang="en-US" altLang="zh-CN" dirty="0" smtClean="0"/>
              <a:t>   </a:t>
            </a:r>
            <a:r>
              <a:rPr lang="zh-CN" altLang="en-US" sz="2000" dirty="0" smtClean="0"/>
              <a:t>若感知机对训练样例        预测正确</a:t>
            </a:r>
            <a:r>
              <a:rPr lang="en-US" altLang="zh-CN" sz="2000" dirty="0" smtClean="0"/>
              <a:t>, </a:t>
            </a:r>
            <a:r>
              <a:rPr lang="zh-CN" altLang="en-US" sz="2000" dirty="0" smtClean="0"/>
              <a:t>则感知机不发生变化；否则根据错误程度进行权重的调整</a:t>
            </a:r>
            <a:r>
              <a:rPr lang="en-US" altLang="zh-CN" sz="2000" dirty="0" smtClean="0"/>
              <a:t>.</a:t>
            </a:r>
            <a:endParaRPr lang="zh-CN" altLang="en-US" sz="2000" dirty="0" smtClean="0"/>
          </a:p>
        </p:txBody>
      </p:sp>
      <p:graphicFrame>
        <p:nvGraphicFramePr>
          <p:cNvPr id="5" name="对象 4"/>
          <p:cNvGraphicFramePr>
            <a:graphicFrameLocks noChangeAspect="1"/>
          </p:cNvGraphicFramePr>
          <p:nvPr>
            <p:extLst>
              <p:ext uri="{D42A27DB-BD31-4B8C-83A1-F6EECF244321}">
                <p14:modId xmlns:p14="http://schemas.microsoft.com/office/powerpoint/2010/main" val="3223714148"/>
              </p:ext>
            </p:extLst>
          </p:nvPr>
        </p:nvGraphicFramePr>
        <p:xfrm>
          <a:off x="3529694" y="1763670"/>
          <a:ext cx="2463906" cy="369587"/>
        </p:xfrm>
        <a:graphic>
          <a:graphicData uri="http://schemas.openxmlformats.org/presentationml/2006/ole">
            <mc:AlternateContent xmlns:mc="http://schemas.openxmlformats.org/markup-compatibility/2006">
              <mc:Choice xmlns:v="urn:schemas-microsoft-com:vml" Requires="v">
                <p:oleObj spid="_x0000_s4324" name="Formula" r:id="rId3" imgW="1175040" imgH="176760" progId="Equation.Ribbit">
                  <p:embed/>
                </p:oleObj>
              </mc:Choice>
              <mc:Fallback>
                <p:oleObj name="Formula" r:id="rId3" imgW="1175040" imgH="176760" progId="Equation.Ribbit">
                  <p:embed/>
                  <p:pic>
                    <p:nvPicPr>
                      <p:cNvPr id="0" name=""/>
                      <p:cNvPicPr/>
                      <p:nvPr/>
                    </p:nvPicPr>
                    <p:blipFill>
                      <a:blip r:embed="rId4"/>
                      <a:stretch>
                        <a:fillRect/>
                      </a:stretch>
                    </p:blipFill>
                    <p:spPr>
                      <a:xfrm>
                        <a:off x="3529694" y="1763670"/>
                        <a:ext cx="2463906" cy="369587"/>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623424167"/>
              </p:ext>
            </p:extLst>
          </p:nvPr>
        </p:nvGraphicFramePr>
        <p:xfrm>
          <a:off x="6995819" y="1805123"/>
          <a:ext cx="164999" cy="354576"/>
        </p:xfrm>
        <a:graphic>
          <a:graphicData uri="http://schemas.openxmlformats.org/presentationml/2006/ole">
            <mc:AlternateContent xmlns:mc="http://schemas.openxmlformats.org/markup-compatibility/2006">
              <mc:Choice xmlns:v="urn:schemas-microsoft-com:vml" Requires="v">
                <p:oleObj spid="_x0000_s4325" name="Formula" r:id="rId5" imgW="75240" imgH="160200" progId="Equation.Ribbit">
                  <p:embed/>
                </p:oleObj>
              </mc:Choice>
              <mc:Fallback>
                <p:oleObj name="Formula" r:id="rId5" imgW="75240" imgH="160200" progId="Equation.Ribbit">
                  <p:embed/>
                  <p:pic>
                    <p:nvPicPr>
                      <p:cNvPr id="0" name=""/>
                      <p:cNvPicPr/>
                      <p:nvPr/>
                    </p:nvPicPr>
                    <p:blipFill>
                      <a:blip r:embed="rId6"/>
                      <a:stretch>
                        <a:fillRect/>
                      </a:stretch>
                    </p:blipFill>
                    <p:spPr>
                      <a:xfrm>
                        <a:off x="6995819" y="1805123"/>
                        <a:ext cx="164999" cy="354576"/>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648469142"/>
              </p:ext>
            </p:extLst>
          </p:nvPr>
        </p:nvGraphicFramePr>
        <p:xfrm>
          <a:off x="2137320" y="3220939"/>
          <a:ext cx="678305" cy="347551"/>
        </p:xfrm>
        <a:graphic>
          <a:graphicData uri="http://schemas.openxmlformats.org/presentationml/2006/ole">
            <mc:AlternateContent xmlns:mc="http://schemas.openxmlformats.org/markup-compatibility/2006">
              <mc:Choice xmlns:v="urn:schemas-microsoft-com:vml" Requires="v">
                <p:oleObj spid="_x0000_s4326" name="Formula" r:id="rId7" imgW="344520" imgH="176760" progId="Equation.Ribbit">
                  <p:embed/>
                </p:oleObj>
              </mc:Choice>
              <mc:Fallback>
                <p:oleObj name="Formula" r:id="rId7" imgW="344520" imgH="176760" progId="Equation.Ribbit">
                  <p:embed/>
                  <p:pic>
                    <p:nvPicPr>
                      <p:cNvPr id="0" name=""/>
                      <p:cNvPicPr/>
                      <p:nvPr/>
                    </p:nvPicPr>
                    <p:blipFill>
                      <a:blip r:embed="rId8"/>
                      <a:stretch>
                        <a:fillRect/>
                      </a:stretch>
                    </p:blipFill>
                    <p:spPr>
                      <a:xfrm>
                        <a:off x="2137320" y="3220939"/>
                        <a:ext cx="678305" cy="347551"/>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605658107"/>
              </p:ext>
            </p:extLst>
          </p:nvPr>
        </p:nvGraphicFramePr>
        <p:xfrm>
          <a:off x="5499329" y="3186968"/>
          <a:ext cx="180727" cy="347551"/>
        </p:xfrm>
        <a:graphic>
          <a:graphicData uri="http://schemas.openxmlformats.org/presentationml/2006/ole">
            <mc:AlternateContent xmlns:mc="http://schemas.openxmlformats.org/markup-compatibility/2006">
              <mc:Choice xmlns:v="urn:schemas-microsoft-com:vml" Requires="v">
                <p:oleObj spid="_x0000_s4327" name="Formula" r:id="rId9" imgW="82800" imgH="158760" progId="Equation.Ribbit">
                  <p:embed/>
                </p:oleObj>
              </mc:Choice>
              <mc:Fallback>
                <p:oleObj name="Formula" r:id="rId9" imgW="82800" imgH="158760" progId="Equation.Ribbit">
                  <p:embed/>
                  <p:pic>
                    <p:nvPicPr>
                      <p:cNvPr id="0" name=""/>
                      <p:cNvPicPr/>
                      <p:nvPr/>
                    </p:nvPicPr>
                    <p:blipFill>
                      <a:blip r:embed="rId10"/>
                      <a:stretch>
                        <a:fillRect/>
                      </a:stretch>
                    </p:blipFill>
                    <p:spPr>
                      <a:xfrm>
                        <a:off x="5499329" y="3186968"/>
                        <a:ext cx="180727" cy="347551"/>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931956842"/>
              </p:ext>
            </p:extLst>
          </p:nvPr>
        </p:nvGraphicFramePr>
        <p:xfrm>
          <a:off x="3231356" y="3648819"/>
          <a:ext cx="2687637" cy="831850"/>
        </p:xfrm>
        <a:graphic>
          <a:graphicData uri="http://schemas.openxmlformats.org/presentationml/2006/ole">
            <mc:AlternateContent xmlns:mc="http://schemas.openxmlformats.org/markup-compatibility/2006">
              <mc:Choice xmlns:v="urn:schemas-microsoft-com:vml" Requires="v">
                <p:oleObj spid="_x0000_s4328" name="Formula" r:id="rId11" imgW="1148400" imgH="355680" progId="Equation.Ribbit">
                  <p:embed/>
                </p:oleObj>
              </mc:Choice>
              <mc:Fallback>
                <p:oleObj name="Formula" r:id="rId11" imgW="1148400" imgH="355680" progId="Equation.Ribbit">
                  <p:embed/>
                  <p:pic>
                    <p:nvPicPr>
                      <p:cNvPr id="0" name=""/>
                      <p:cNvPicPr/>
                      <p:nvPr/>
                    </p:nvPicPr>
                    <p:blipFill>
                      <a:blip r:embed="rId12"/>
                      <a:stretch>
                        <a:fillRect/>
                      </a:stretch>
                    </p:blipFill>
                    <p:spPr>
                      <a:xfrm>
                        <a:off x="3231356" y="3648819"/>
                        <a:ext cx="2687637" cy="83185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361288007"/>
              </p:ext>
            </p:extLst>
          </p:nvPr>
        </p:nvGraphicFramePr>
        <p:xfrm>
          <a:off x="889488" y="4532181"/>
          <a:ext cx="1039338" cy="310126"/>
        </p:xfrm>
        <a:graphic>
          <a:graphicData uri="http://schemas.openxmlformats.org/presentationml/2006/ole">
            <mc:AlternateContent xmlns:mc="http://schemas.openxmlformats.org/markup-compatibility/2006">
              <mc:Choice xmlns:v="urn:schemas-microsoft-com:vml" Requires="v">
                <p:oleObj spid="_x0000_s4329" name="Formula" r:id="rId13" imgW="590760" imgH="176760" progId="Equation.Ribbit">
                  <p:embed/>
                </p:oleObj>
              </mc:Choice>
              <mc:Fallback>
                <p:oleObj name="Formula" r:id="rId13" imgW="590760" imgH="176760" progId="Equation.Ribbit">
                  <p:embed/>
                  <p:pic>
                    <p:nvPicPr>
                      <p:cNvPr id="0" name=""/>
                      <p:cNvPicPr/>
                      <p:nvPr/>
                    </p:nvPicPr>
                    <p:blipFill>
                      <a:blip r:embed="rId14"/>
                      <a:stretch>
                        <a:fillRect/>
                      </a:stretch>
                    </p:blipFill>
                    <p:spPr>
                      <a:xfrm>
                        <a:off x="889488" y="4532181"/>
                        <a:ext cx="1039338" cy="310126"/>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808720412"/>
              </p:ext>
            </p:extLst>
          </p:nvPr>
        </p:nvGraphicFramePr>
        <p:xfrm>
          <a:off x="3035847" y="4986208"/>
          <a:ext cx="678305" cy="347551"/>
        </p:xfrm>
        <a:graphic>
          <a:graphicData uri="http://schemas.openxmlformats.org/presentationml/2006/ole">
            <mc:AlternateContent xmlns:mc="http://schemas.openxmlformats.org/markup-compatibility/2006">
              <mc:Choice xmlns:v="urn:schemas-microsoft-com:vml" Requires="v">
                <p:oleObj spid="_x0000_s4330" name="Formula" r:id="rId15" imgW="344520" imgH="176760" progId="Equation.Ribbit">
                  <p:embed/>
                </p:oleObj>
              </mc:Choice>
              <mc:Fallback>
                <p:oleObj name="Formula" r:id="rId15" imgW="344520" imgH="176760" progId="Equation.Ribbit">
                  <p:embed/>
                  <p:pic>
                    <p:nvPicPr>
                      <p:cNvPr id="9" name="对象 8"/>
                      <p:cNvPicPr/>
                      <p:nvPr/>
                    </p:nvPicPr>
                    <p:blipFill>
                      <a:blip r:embed="rId8"/>
                      <a:stretch>
                        <a:fillRect/>
                      </a:stretch>
                    </p:blipFill>
                    <p:spPr>
                      <a:xfrm>
                        <a:off x="3035847" y="4986208"/>
                        <a:ext cx="678305" cy="347551"/>
                      </a:xfrm>
                      <a:prstGeom prst="rect">
                        <a:avLst/>
                      </a:prstGeom>
                    </p:spPr>
                  </p:pic>
                </p:oleObj>
              </mc:Fallback>
            </mc:AlternateContent>
          </a:graphicData>
        </a:graphic>
      </p:graphicFrame>
    </p:spTree>
    <p:extLst>
      <p:ext uri="{BB962C8B-B14F-4D97-AF65-F5344CB8AC3E}">
        <p14:creationId xmlns:p14="http://schemas.microsoft.com/office/powerpoint/2010/main" val="21656563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5.2 </a:t>
            </a:r>
            <a:r>
              <a:rPr lang="zh-CN" altLang="en-US" dirty="0" smtClean="0"/>
              <a:t>感知机与多层网络</a:t>
            </a:r>
            <a:endParaRPr lang="zh-CN" altLang="en-US" dirty="0"/>
          </a:p>
        </p:txBody>
      </p:sp>
      <p:sp>
        <p:nvSpPr>
          <p:cNvPr id="3" name="文本占位符 2"/>
          <p:cNvSpPr>
            <a:spLocks noGrp="1"/>
          </p:cNvSpPr>
          <p:nvPr>
            <p:ph type="body" sz="quarter" idx="13"/>
          </p:nvPr>
        </p:nvSpPr>
        <p:spPr>
          <a:xfrm>
            <a:off x="260350" y="976931"/>
            <a:ext cx="8629650" cy="457200"/>
          </a:xfrm>
        </p:spPr>
        <p:txBody>
          <a:bodyPr>
            <a:normAutofit lnSpcReduction="10000"/>
          </a:bodyPr>
          <a:lstStyle/>
          <a:p>
            <a:r>
              <a:rPr lang="zh-CN" altLang="en-US" dirty="0" smtClean="0"/>
              <a:t>感知机求解异、或、非问题</a:t>
            </a:r>
            <a:endParaRPr lang="zh-CN" altLang="en-US" dirty="0"/>
          </a:p>
        </p:txBody>
      </p:sp>
      <p:pic>
        <p:nvPicPr>
          <p:cNvPr id="8" name="内容占位符 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908175" y="1892300"/>
            <a:ext cx="5334000" cy="40005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437" y="1464594"/>
            <a:ext cx="3191502" cy="239362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5060" y="1455018"/>
            <a:ext cx="3204269" cy="2403202"/>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437" y="3899995"/>
            <a:ext cx="3191502" cy="2393627"/>
          </a:xfrm>
          <a:prstGeom prst="rect">
            <a:avLst/>
          </a:prstGeom>
        </p:spPr>
      </p:pic>
    </p:spTree>
    <p:extLst>
      <p:ext uri="{BB962C8B-B14F-4D97-AF65-F5344CB8AC3E}">
        <p14:creationId xmlns:p14="http://schemas.microsoft.com/office/powerpoint/2010/main" val="229761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5.2 </a:t>
            </a:r>
            <a:r>
              <a:rPr lang="zh-CN" altLang="en-US" dirty="0" smtClean="0"/>
              <a:t>感知机与多层网络</a:t>
            </a:r>
            <a:endParaRPr lang="zh-CN" altLang="en-US" dirty="0"/>
          </a:p>
        </p:txBody>
      </p:sp>
      <p:sp>
        <p:nvSpPr>
          <p:cNvPr id="3" name="文本占位符 2"/>
          <p:cNvSpPr>
            <a:spLocks noGrp="1"/>
          </p:cNvSpPr>
          <p:nvPr>
            <p:ph type="body" sz="quarter" idx="13"/>
          </p:nvPr>
        </p:nvSpPr>
        <p:spPr>
          <a:xfrm>
            <a:off x="260350" y="976931"/>
            <a:ext cx="8629650" cy="457200"/>
          </a:xfrm>
        </p:spPr>
        <p:txBody>
          <a:bodyPr>
            <a:normAutofit lnSpcReduction="10000"/>
          </a:bodyPr>
          <a:lstStyle/>
          <a:p>
            <a:r>
              <a:rPr lang="zh-CN" altLang="en-US" dirty="0" smtClean="0"/>
              <a:t>感知机求解异、或、非问题</a:t>
            </a:r>
            <a:endParaRPr lang="zh-CN" altLang="en-US" dirty="0"/>
          </a:p>
        </p:txBody>
      </p:sp>
      <p:pic>
        <p:nvPicPr>
          <p:cNvPr id="9" name="内容占位符 8" descr="屏幕剪辑"/>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1654955" y="1486052"/>
            <a:ext cx="5742071" cy="4666530"/>
          </a:xfrm>
        </p:spPr>
      </p:pic>
    </p:spTree>
    <p:extLst>
      <p:ext uri="{BB962C8B-B14F-4D97-AF65-F5344CB8AC3E}">
        <p14:creationId xmlns:p14="http://schemas.microsoft.com/office/powerpoint/2010/main" val="33787591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5.2 </a:t>
            </a:r>
            <a:r>
              <a:rPr lang="zh-CN" altLang="en-US" dirty="0"/>
              <a:t>感知机与多层网络</a:t>
            </a:r>
          </a:p>
        </p:txBody>
      </p:sp>
      <p:sp>
        <p:nvSpPr>
          <p:cNvPr id="3" name="文本占位符 2"/>
          <p:cNvSpPr>
            <a:spLocks noGrp="1"/>
          </p:cNvSpPr>
          <p:nvPr>
            <p:ph type="body" sz="quarter" idx="13"/>
          </p:nvPr>
        </p:nvSpPr>
        <p:spPr/>
        <p:txBody>
          <a:bodyPr>
            <a:noAutofit/>
          </a:bodyPr>
          <a:lstStyle/>
          <a:p>
            <a:r>
              <a:rPr lang="zh-CN" altLang="en-US" dirty="0"/>
              <a:t>感知机学习能力</a:t>
            </a:r>
          </a:p>
        </p:txBody>
      </p:sp>
      <p:sp>
        <p:nvSpPr>
          <p:cNvPr id="4" name="内容占位符 3"/>
          <p:cNvSpPr>
            <a:spLocks noGrp="1"/>
          </p:cNvSpPr>
          <p:nvPr>
            <p:ph sz="quarter" idx="14"/>
          </p:nvPr>
        </p:nvSpPr>
        <p:spPr/>
        <p:txBody>
          <a:bodyPr>
            <a:normAutofit/>
          </a:bodyPr>
          <a:lstStyle/>
          <a:p>
            <a:pPr marL="342900" indent="-342900">
              <a:lnSpc>
                <a:spcPct val="100000"/>
              </a:lnSpc>
            </a:pPr>
            <a:r>
              <a:rPr lang="zh-CN" altLang="en-US" dirty="0"/>
              <a:t>若两类模式</a:t>
            </a:r>
            <a:r>
              <a:rPr lang="zh-CN" altLang="en-US" dirty="0">
                <a:solidFill>
                  <a:srgbClr val="C00000"/>
                </a:solidFill>
              </a:rPr>
              <a:t>线性可</a:t>
            </a:r>
            <a:r>
              <a:rPr lang="zh-CN" altLang="en-US" dirty="0" smtClean="0">
                <a:solidFill>
                  <a:srgbClr val="C00000"/>
                </a:solidFill>
              </a:rPr>
              <a:t>分</a:t>
            </a:r>
            <a:r>
              <a:rPr lang="en-US" altLang="zh-CN" dirty="0" smtClean="0"/>
              <a:t>, </a:t>
            </a:r>
            <a:r>
              <a:rPr lang="zh-CN" altLang="en-US" dirty="0" smtClean="0"/>
              <a:t>则</a:t>
            </a:r>
            <a:r>
              <a:rPr lang="zh-CN" altLang="en-US" dirty="0"/>
              <a:t>感知机的学习过程一定会</a:t>
            </a:r>
            <a:r>
              <a:rPr lang="zh-CN" altLang="en-US" dirty="0">
                <a:solidFill>
                  <a:srgbClr val="C00000"/>
                </a:solidFill>
              </a:rPr>
              <a:t>收敛</a:t>
            </a:r>
            <a:r>
              <a:rPr lang="zh-CN" altLang="en-US" dirty="0"/>
              <a:t>；否感知机的学习过程将会发生</a:t>
            </a:r>
            <a:r>
              <a:rPr lang="zh-CN" altLang="en-US" dirty="0" smtClean="0"/>
              <a:t>震荡</a:t>
            </a:r>
            <a:endParaRPr lang="en-US" altLang="zh-CN" dirty="0" smtClean="0"/>
          </a:p>
          <a:p>
            <a:pPr marL="0" indent="0" fontAlgn="base">
              <a:spcBef>
                <a:spcPct val="0"/>
              </a:spcBef>
              <a:spcAft>
                <a:spcPct val="0"/>
              </a:spcAft>
              <a:buSzPct val="100000"/>
              <a:buNone/>
            </a:pPr>
            <a:r>
              <a:rPr lang="en-US" altLang="zh-CN" sz="1600" dirty="0" smtClean="0">
                <a:solidFill>
                  <a:srgbClr val="FF0000"/>
                </a:solidFill>
                <a:latin typeface="+mj-lt"/>
              </a:rPr>
              <a:t>                                                                                 </a:t>
            </a:r>
            <a:r>
              <a:rPr lang="en-US" altLang="zh-CN" sz="1600" dirty="0">
                <a:solidFill>
                  <a:srgbClr val="C00000"/>
                </a:solidFill>
              </a:rPr>
              <a:t>[Minsky and </a:t>
            </a:r>
            <a:r>
              <a:rPr lang="en-US" altLang="zh-CN" sz="1600" dirty="0" err="1">
                <a:solidFill>
                  <a:srgbClr val="C00000"/>
                </a:solidFill>
              </a:rPr>
              <a:t>Papert</a:t>
            </a:r>
            <a:r>
              <a:rPr lang="en-US" altLang="zh-CN" sz="1600" dirty="0">
                <a:solidFill>
                  <a:srgbClr val="C00000"/>
                </a:solidFill>
              </a:rPr>
              <a:t>, 1969]</a:t>
            </a:r>
            <a:endParaRPr lang="zh-CN" altLang="en-US" sz="1600" dirty="0">
              <a:solidFill>
                <a:srgbClr val="C00000"/>
              </a:solidFill>
            </a:endParaRPr>
          </a:p>
          <a:p>
            <a:pPr marL="342900" indent="-342900">
              <a:lnSpc>
                <a:spcPct val="100000"/>
              </a:lnSpc>
            </a:pPr>
            <a:r>
              <a:rPr lang="zh-CN" altLang="en-US" dirty="0"/>
              <a:t>单层感知机的学习能力非常</a:t>
            </a:r>
            <a:r>
              <a:rPr lang="zh-CN" altLang="en-US" dirty="0" smtClean="0"/>
              <a:t>有限</a:t>
            </a:r>
            <a:r>
              <a:rPr lang="en-US" altLang="zh-CN" dirty="0" smtClean="0"/>
              <a:t>, </a:t>
            </a:r>
            <a:r>
              <a:rPr lang="zh-CN" altLang="en-US" dirty="0" smtClean="0"/>
              <a:t>只能</a:t>
            </a:r>
            <a:r>
              <a:rPr lang="zh-CN" altLang="en-US" dirty="0"/>
              <a:t>解决线性可分</a:t>
            </a:r>
            <a:r>
              <a:rPr lang="zh-CN" altLang="en-US" dirty="0" smtClean="0"/>
              <a:t>问题</a:t>
            </a:r>
            <a:endParaRPr lang="en-US" altLang="zh-CN" dirty="0"/>
          </a:p>
          <a:p>
            <a:pPr marL="342900" indent="-342900">
              <a:lnSpc>
                <a:spcPct val="150000"/>
              </a:lnSpc>
              <a:buFont typeface="Wingdings" panose="05000000000000000000" pitchFamily="2" charset="2"/>
              <a:buChar char="l"/>
            </a:pPr>
            <a:r>
              <a:rPr lang="zh-CN" altLang="en-US" sz="2000" dirty="0" smtClean="0"/>
              <a:t>事实上</a:t>
            </a:r>
            <a:r>
              <a:rPr lang="en-US" altLang="zh-CN" sz="2000" dirty="0" smtClean="0"/>
              <a:t>, </a:t>
            </a:r>
            <a:r>
              <a:rPr lang="zh-CN" altLang="en-US" sz="2000" dirty="0" smtClean="0"/>
              <a:t>与</a:t>
            </a:r>
            <a:r>
              <a:rPr lang="zh-CN" altLang="en-US" sz="2000" dirty="0"/>
              <a:t>、或、非问题是线性可分</a:t>
            </a:r>
            <a:r>
              <a:rPr lang="zh-CN" altLang="en-US" sz="2000" dirty="0" smtClean="0"/>
              <a:t>的</a:t>
            </a:r>
            <a:r>
              <a:rPr lang="en-US" altLang="zh-CN" sz="2000" dirty="0" smtClean="0"/>
              <a:t>, </a:t>
            </a:r>
            <a:r>
              <a:rPr lang="zh-CN" altLang="en-US" sz="2000" dirty="0" smtClean="0"/>
              <a:t>因此</a:t>
            </a:r>
            <a:r>
              <a:rPr lang="zh-CN" altLang="en-US" sz="2000" dirty="0"/>
              <a:t>感知机学习过程能够求得适当的权值</a:t>
            </a:r>
            <a:r>
              <a:rPr lang="zh-CN" altLang="en-US" sz="2000" dirty="0" smtClean="0"/>
              <a:t>向量</a:t>
            </a:r>
            <a:r>
              <a:rPr lang="en-US" altLang="zh-CN" sz="2000" dirty="0" smtClean="0"/>
              <a:t>. </a:t>
            </a:r>
            <a:r>
              <a:rPr lang="zh-CN" altLang="en-US" sz="2000" dirty="0" smtClean="0"/>
              <a:t>而</a:t>
            </a:r>
            <a:r>
              <a:rPr lang="zh-CN" altLang="en-US" sz="2000" dirty="0"/>
              <a:t>异或</a:t>
            </a:r>
            <a:r>
              <a:rPr lang="zh-CN" altLang="en-US" sz="2000" dirty="0" smtClean="0"/>
              <a:t>问题不是</a:t>
            </a:r>
            <a:r>
              <a:rPr lang="zh-CN" altLang="en-US" sz="2000" dirty="0"/>
              <a:t>线性可分</a:t>
            </a:r>
            <a:r>
              <a:rPr lang="zh-CN" altLang="en-US" sz="2000" dirty="0" smtClean="0"/>
              <a:t>的</a:t>
            </a:r>
            <a:r>
              <a:rPr lang="en-US" altLang="zh-CN" sz="2000" dirty="0" smtClean="0"/>
              <a:t>, </a:t>
            </a:r>
            <a:r>
              <a:rPr lang="zh-CN" altLang="en-US" sz="2000" dirty="0" smtClean="0"/>
              <a:t>感知机</a:t>
            </a:r>
            <a:r>
              <a:rPr lang="zh-CN" altLang="en-US" sz="2000" dirty="0"/>
              <a:t>学习不能求得合适</a:t>
            </a:r>
            <a:r>
              <a:rPr lang="zh-CN" altLang="en-US" sz="2000" dirty="0" smtClean="0"/>
              <a:t>解</a:t>
            </a:r>
            <a:r>
              <a:rPr lang="en-US" altLang="zh-CN" sz="2000" dirty="0" smtClean="0"/>
              <a:t> </a:t>
            </a:r>
          </a:p>
          <a:p>
            <a:pPr marL="342900" indent="-342900">
              <a:lnSpc>
                <a:spcPct val="150000"/>
              </a:lnSpc>
              <a:buFont typeface="Wingdings" panose="05000000000000000000" pitchFamily="2" charset="2"/>
              <a:buChar char="l"/>
            </a:pPr>
            <a:r>
              <a:rPr lang="zh-CN" altLang="en-US" sz="2000" dirty="0" smtClean="0"/>
              <a:t>对于非线性可分问题</a:t>
            </a:r>
            <a:r>
              <a:rPr lang="en-US" altLang="zh-CN" sz="2000" dirty="0" smtClean="0"/>
              <a:t>, </a:t>
            </a:r>
            <a:r>
              <a:rPr lang="zh-CN" altLang="en-US" sz="2000" dirty="0" smtClean="0"/>
              <a:t>如何求解？</a:t>
            </a:r>
            <a:endParaRPr lang="en-US" altLang="zh-CN" sz="2000" dirty="0" smtClean="0"/>
          </a:p>
          <a:p>
            <a:pPr marL="0" indent="0">
              <a:lnSpc>
                <a:spcPct val="150000"/>
              </a:lnSpc>
              <a:buNone/>
            </a:pPr>
            <a:r>
              <a:rPr lang="zh-CN" altLang="en-US" sz="2000" dirty="0" smtClean="0"/>
              <a:t>    </a:t>
            </a:r>
            <a:r>
              <a:rPr lang="zh-CN" altLang="en-US" sz="2000" dirty="0" smtClean="0">
                <a:solidFill>
                  <a:srgbClr val="C00000"/>
                </a:solidFill>
              </a:rPr>
              <a:t>多层感知机</a:t>
            </a:r>
            <a:endParaRPr lang="en-US" altLang="zh-CN" sz="2000" dirty="0">
              <a:solidFill>
                <a:srgbClr val="C00000"/>
              </a:solidFill>
            </a:endParaRPr>
          </a:p>
        </p:txBody>
      </p:sp>
    </p:spTree>
    <p:extLst>
      <p:ext uri="{BB962C8B-B14F-4D97-AF65-F5344CB8AC3E}">
        <p14:creationId xmlns:p14="http://schemas.microsoft.com/office/powerpoint/2010/main" val="12104877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5.2 </a:t>
            </a:r>
            <a:r>
              <a:rPr lang="zh-CN" altLang="en-US" dirty="0" smtClean="0"/>
              <a:t>感知机与多层网络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smtClean="0"/>
              <a:t>多层感知机</a:t>
            </a:r>
            <a:endParaRPr lang="zh-CN" altLang="en-US" dirty="0"/>
          </a:p>
        </p:txBody>
      </p:sp>
      <p:sp>
        <p:nvSpPr>
          <p:cNvPr id="4" name="内容占位符 3"/>
          <p:cNvSpPr>
            <a:spLocks noGrp="1"/>
          </p:cNvSpPr>
          <p:nvPr>
            <p:ph sz="quarter" idx="14"/>
          </p:nvPr>
        </p:nvSpPr>
        <p:spPr/>
        <p:txBody>
          <a:bodyPr>
            <a:normAutofit lnSpcReduction="10000"/>
          </a:bodyPr>
          <a:lstStyle/>
          <a:p>
            <a:r>
              <a:rPr lang="zh-CN" altLang="en-US" dirty="0"/>
              <a:t>解决异或问题的两层</a:t>
            </a:r>
            <a:r>
              <a:rPr lang="zh-CN" altLang="en-US" dirty="0" smtClean="0"/>
              <a:t>感知机</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pPr marL="342900" indent="-342900">
              <a:buFont typeface="Wingdings" panose="05000000000000000000" pitchFamily="2" charset="2"/>
              <a:buChar char="l"/>
            </a:pPr>
            <a:endParaRPr lang="en-US" altLang="zh-CN" sz="2000" dirty="0" smtClean="0"/>
          </a:p>
          <a:p>
            <a:pPr marL="342900" indent="-342900">
              <a:buFont typeface="Wingdings" panose="05000000000000000000" pitchFamily="2" charset="2"/>
              <a:buChar char="l"/>
            </a:pPr>
            <a:endParaRPr lang="en-US" altLang="zh-CN" sz="2000" dirty="0"/>
          </a:p>
          <a:p>
            <a:pPr marL="342900" indent="-342900">
              <a:buFont typeface="Wingdings" panose="05000000000000000000" pitchFamily="2" charset="2"/>
              <a:buChar char="l"/>
            </a:pPr>
            <a:endParaRPr lang="en-US" altLang="zh-CN" sz="2000" dirty="0" smtClean="0"/>
          </a:p>
          <a:p>
            <a:pPr marL="342900" indent="-342900">
              <a:lnSpc>
                <a:spcPct val="110000"/>
              </a:lnSpc>
              <a:buFont typeface="Wingdings" panose="05000000000000000000" pitchFamily="2" charset="2"/>
              <a:buChar char="l"/>
            </a:pPr>
            <a:r>
              <a:rPr lang="zh-CN" altLang="en-US" sz="2000" dirty="0" smtClean="0"/>
              <a:t>输出层与输入层之间的一层神经元</a:t>
            </a:r>
            <a:r>
              <a:rPr lang="en-US" altLang="zh-CN" sz="2000" dirty="0" smtClean="0"/>
              <a:t>, </a:t>
            </a:r>
            <a:r>
              <a:rPr lang="zh-CN" altLang="en-US" sz="2000" dirty="0" smtClean="0"/>
              <a:t>被称之为</a:t>
            </a:r>
            <a:r>
              <a:rPr lang="zh-CN" altLang="en-US" sz="2000" dirty="0" smtClean="0">
                <a:solidFill>
                  <a:srgbClr val="C00000"/>
                </a:solidFill>
              </a:rPr>
              <a:t>隐层或隐含层</a:t>
            </a:r>
            <a:r>
              <a:rPr lang="en-US" altLang="zh-CN" sz="2000" dirty="0" smtClean="0"/>
              <a:t>, </a:t>
            </a:r>
            <a:r>
              <a:rPr lang="zh-CN" altLang="en-US" sz="2000" dirty="0" smtClean="0"/>
              <a:t>隐含层和输出层神经元都是具有激活函数的功能神经元</a:t>
            </a:r>
            <a:endParaRPr lang="en-US" altLang="zh-CN" sz="2000" dirty="0" smtClean="0"/>
          </a:p>
          <a:p>
            <a:pPr marL="0" indent="0">
              <a:buNone/>
            </a:pPr>
            <a:endParaRPr lang="en-US" altLang="zh-CN" sz="2000" dirty="0" smtClean="0"/>
          </a:p>
          <a:p>
            <a:pPr marL="0" indent="0">
              <a:buNone/>
            </a:pPr>
            <a:endParaRPr lang="zh-CN" altLang="en-US" dirty="0"/>
          </a:p>
          <a:p>
            <a:endParaRPr lang="zh-CN" altLang="en-US" dirty="0"/>
          </a:p>
        </p:txBody>
      </p:sp>
      <p:pic>
        <p:nvPicPr>
          <p:cNvPr id="6" name="图片 5"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t="8346"/>
          <a:stretch/>
        </p:blipFill>
        <p:spPr>
          <a:xfrm>
            <a:off x="1409022" y="2164465"/>
            <a:ext cx="5805823" cy="2945757"/>
          </a:xfrm>
          <a:prstGeom prst="rect">
            <a:avLst/>
          </a:prstGeom>
        </p:spPr>
      </p:pic>
    </p:spTree>
    <p:extLst>
      <p:ext uri="{BB962C8B-B14F-4D97-AF65-F5344CB8AC3E}">
        <p14:creationId xmlns:p14="http://schemas.microsoft.com/office/powerpoint/2010/main" val="34903462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5.2 </a:t>
            </a:r>
            <a:r>
              <a:rPr lang="zh-CN" altLang="en-US" dirty="0" smtClean="0"/>
              <a:t>感知机与多层网络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smtClean="0"/>
              <a:t>多层前馈神经网络</a:t>
            </a:r>
            <a:endParaRPr lang="zh-CN" altLang="en-US" dirty="0"/>
          </a:p>
        </p:txBody>
      </p:sp>
      <p:sp>
        <p:nvSpPr>
          <p:cNvPr id="4" name="内容占位符 3"/>
          <p:cNvSpPr>
            <a:spLocks noGrp="1"/>
          </p:cNvSpPr>
          <p:nvPr>
            <p:ph sz="quarter" idx="14"/>
          </p:nvPr>
        </p:nvSpPr>
        <p:spPr/>
        <p:txBody>
          <a:bodyPr/>
          <a:lstStyle/>
          <a:p>
            <a:pPr marL="342900" indent="-342900"/>
            <a:r>
              <a:rPr lang="zh-CN" altLang="en-US" dirty="0" smtClean="0">
                <a:solidFill>
                  <a:srgbClr val="C00000"/>
                </a:solidFill>
              </a:rPr>
              <a:t>定义</a:t>
            </a:r>
            <a:r>
              <a:rPr lang="zh-CN" altLang="en-US" dirty="0" smtClean="0"/>
              <a:t>：每</a:t>
            </a:r>
            <a:r>
              <a:rPr lang="zh-CN" altLang="en-US" dirty="0"/>
              <a:t>层神经元与下一层神经元全</a:t>
            </a:r>
            <a:r>
              <a:rPr lang="zh-CN" altLang="en-US" dirty="0" smtClean="0"/>
              <a:t>互联</a:t>
            </a:r>
            <a:r>
              <a:rPr lang="en-US" altLang="zh-CN" dirty="0" smtClean="0"/>
              <a:t>, </a:t>
            </a:r>
            <a:r>
              <a:rPr lang="zh-CN" altLang="en-US" dirty="0" smtClean="0"/>
              <a:t>神经元</a:t>
            </a:r>
            <a:r>
              <a:rPr lang="zh-CN" altLang="en-US" dirty="0"/>
              <a:t>之间不存在同层连接也不存在跨层</a:t>
            </a:r>
            <a:r>
              <a:rPr lang="zh-CN" altLang="en-US" dirty="0" smtClean="0"/>
              <a:t>连接</a:t>
            </a:r>
            <a:endParaRPr lang="en-US" altLang="zh-CN" dirty="0"/>
          </a:p>
          <a:p>
            <a:pPr marL="342900" indent="-342900"/>
            <a:r>
              <a:rPr lang="zh-CN" altLang="en-US" dirty="0" smtClean="0">
                <a:solidFill>
                  <a:srgbClr val="C00000"/>
                </a:solidFill>
              </a:rPr>
              <a:t>前馈</a:t>
            </a:r>
            <a:r>
              <a:rPr lang="zh-CN" altLang="en-US" dirty="0" smtClean="0"/>
              <a:t>：输入层</a:t>
            </a:r>
            <a:r>
              <a:rPr lang="zh-CN" altLang="en-US" dirty="0"/>
              <a:t>接受外界</a:t>
            </a:r>
            <a:r>
              <a:rPr lang="zh-CN" altLang="en-US" dirty="0" smtClean="0"/>
              <a:t>输入</a:t>
            </a:r>
            <a:r>
              <a:rPr lang="en-US" altLang="zh-CN" dirty="0" smtClean="0"/>
              <a:t>, </a:t>
            </a:r>
            <a:r>
              <a:rPr lang="zh-CN" altLang="en-US" dirty="0" smtClean="0"/>
              <a:t>隐含层</a:t>
            </a:r>
            <a:r>
              <a:rPr lang="zh-CN" altLang="en-US" dirty="0"/>
              <a:t>与输出层神经元对信号进行</a:t>
            </a:r>
            <a:r>
              <a:rPr lang="zh-CN" altLang="en-US" dirty="0" smtClean="0"/>
              <a:t>加工</a:t>
            </a:r>
            <a:r>
              <a:rPr lang="en-US" altLang="zh-CN" dirty="0" smtClean="0"/>
              <a:t>, </a:t>
            </a:r>
            <a:r>
              <a:rPr lang="zh-CN" altLang="en-US" dirty="0" smtClean="0"/>
              <a:t>最终结果由输出层</a:t>
            </a:r>
            <a:r>
              <a:rPr lang="zh-CN" altLang="en-US" dirty="0"/>
              <a:t>神经元</a:t>
            </a:r>
            <a:r>
              <a:rPr lang="zh-CN" altLang="en-US" dirty="0" smtClean="0"/>
              <a:t>输出</a:t>
            </a:r>
            <a:endParaRPr lang="en-US" altLang="zh-CN" dirty="0"/>
          </a:p>
          <a:p>
            <a:pPr marL="342900" indent="-342900"/>
            <a:r>
              <a:rPr lang="zh-CN" altLang="en-US" dirty="0">
                <a:solidFill>
                  <a:srgbClr val="C00000"/>
                </a:solidFill>
              </a:rPr>
              <a:t>学习</a:t>
            </a:r>
            <a:r>
              <a:rPr lang="zh-CN" altLang="en-US" dirty="0" smtClean="0"/>
              <a:t>：根据训练数据来调整神经元之间的</a:t>
            </a:r>
            <a:r>
              <a:rPr lang="zh-CN" altLang="en-US" dirty="0" smtClean="0">
                <a:solidFill>
                  <a:srgbClr val="C00000"/>
                </a:solidFill>
              </a:rPr>
              <a:t>“连接权”</a:t>
            </a:r>
            <a:r>
              <a:rPr lang="zh-CN" altLang="en-US" dirty="0" smtClean="0"/>
              <a:t>以及每个功能神经</a:t>
            </a:r>
            <a:r>
              <a:rPr lang="zh-CN" altLang="en-US" dirty="0"/>
              <a:t>元</a:t>
            </a:r>
            <a:r>
              <a:rPr lang="zh-CN" altLang="en-US" dirty="0" smtClean="0"/>
              <a:t>的</a:t>
            </a:r>
            <a:r>
              <a:rPr lang="zh-CN" altLang="en-US" dirty="0" smtClean="0">
                <a:solidFill>
                  <a:srgbClr val="C00000"/>
                </a:solidFill>
              </a:rPr>
              <a:t>“阈值”</a:t>
            </a:r>
            <a:endParaRPr lang="en-US" altLang="zh-CN" dirty="0" smtClean="0">
              <a:solidFill>
                <a:srgbClr val="C00000"/>
              </a:solidFill>
            </a:endParaRPr>
          </a:p>
          <a:p>
            <a:pPr marL="342900" indent="-342900"/>
            <a:r>
              <a:rPr lang="zh-CN" altLang="en-US" dirty="0" smtClean="0"/>
              <a:t>多层网络</a:t>
            </a:r>
            <a:r>
              <a:rPr lang="zh-CN" altLang="en-US" dirty="0"/>
              <a:t>：</a:t>
            </a:r>
            <a:r>
              <a:rPr lang="zh-CN" altLang="en-US" dirty="0" smtClean="0"/>
              <a:t>包含隐层的网络</a:t>
            </a:r>
            <a:r>
              <a:rPr lang="en-US" altLang="zh-CN" dirty="0" smtClean="0"/>
              <a:t> </a:t>
            </a:r>
            <a:endParaRPr lang="en-US" altLang="zh-CN" dirty="0"/>
          </a:p>
          <a:p>
            <a:endParaRPr lang="zh-CN" altLang="en-US" dirty="0"/>
          </a:p>
        </p:txBody>
      </p:sp>
      <p:pic>
        <p:nvPicPr>
          <p:cNvPr id="6" name="图片 5"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7935" y="3608980"/>
            <a:ext cx="4262096" cy="2569233"/>
          </a:xfrm>
          <a:prstGeom prst="rect">
            <a:avLst/>
          </a:prstGeom>
        </p:spPr>
      </p:pic>
    </p:spTree>
    <p:extLst>
      <p:ext uri="{BB962C8B-B14F-4D97-AF65-F5344CB8AC3E}">
        <p14:creationId xmlns:p14="http://schemas.microsoft.com/office/powerpoint/2010/main" val="31041439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第五</a:t>
            </a:r>
            <a:r>
              <a:rPr lang="zh-CN" altLang="en-US" smtClean="0"/>
              <a:t>章 </a:t>
            </a:r>
            <a:r>
              <a:rPr lang="zh-CN" altLang="en-US" dirty="0" smtClean="0"/>
              <a:t>神经网络</a:t>
            </a:r>
            <a:endParaRPr lang="zh-CN" altLang="en-US" dirty="0"/>
          </a:p>
        </p:txBody>
      </p:sp>
    </p:spTree>
    <p:extLst>
      <p:ext uri="{BB962C8B-B14F-4D97-AF65-F5344CB8AC3E}">
        <p14:creationId xmlns:p14="http://schemas.microsoft.com/office/powerpoint/2010/main" val="26710416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第五章 神经网络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smtClean="0"/>
              <a:t>主要内容</a:t>
            </a:r>
            <a:endParaRPr lang="zh-CN" altLang="en-US" dirty="0"/>
          </a:p>
        </p:txBody>
      </p:sp>
      <p:sp>
        <p:nvSpPr>
          <p:cNvPr id="4" name="内容占位符 3"/>
          <p:cNvSpPr>
            <a:spLocks noGrp="1"/>
          </p:cNvSpPr>
          <p:nvPr>
            <p:ph sz="quarter" idx="14"/>
          </p:nvPr>
        </p:nvSpPr>
        <p:spPr/>
        <p:txBody>
          <a:bodyPr/>
          <a:lstStyle/>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5.1 </a:t>
            </a:r>
            <a:r>
              <a:rPr lang="zh-CN" altLang="en-US" sz="2400" dirty="0">
                <a:solidFill>
                  <a:schemeClr val="bg2">
                    <a:lumMod val="85000"/>
                  </a:schemeClr>
                </a:solidFill>
              </a:rPr>
              <a:t>神经元模型</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5.2 </a:t>
            </a:r>
            <a:r>
              <a:rPr lang="zh-CN" altLang="en-US" sz="2400" dirty="0">
                <a:solidFill>
                  <a:schemeClr val="bg2">
                    <a:lumMod val="85000"/>
                  </a:schemeClr>
                </a:solidFill>
              </a:rPr>
              <a:t>感知机与多层网络</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t>5.3</a:t>
            </a:r>
            <a:r>
              <a:rPr lang="zh-CN" altLang="en-US" sz="2400" dirty="0" smtClean="0"/>
              <a:t> </a:t>
            </a:r>
            <a:r>
              <a:rPr lang="zh-CN" altLang="en-US" sz="2400" dirty="0"/>
              <a:t>误差逆传播算法</a:t>
            </a:r>
            <a:endParaRPr lang="en-US" altLang="zh-CN" sz="2400" dirty="0"/>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5.4 </a:t>
            </a:r>
            <a:r>
              <a:rPr lang="zh-CN" altLang="en-US" sz="2400" dirty="0">
                <a:solidFill>
                  <a:schemeClr val="bg2">
                    <a:lumMod val="85000"/>
                  </a:schemeClr>
                </a:solidFill>
              </a:rPr>
              <a:t>全局最小与局部最小</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5.5 </a:t>
            </a:r>
            <a:r>
              <a:rPr lang="zh-CN" altLang="en-US" sz="2400" dirty="0">
                <a:solidFill>
                  <a:schemeClr val="bg2">
                    <a:lumMod val="85000"/>
                  </a:schemeClr>
                </a:solidFill>
              </a:rPr>
              <a:t>其他常见神经网络</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5.6 </a:t>
            </a:r>
            <a:r>
              <a:rPr lang="zh-CN" altLang="en-US" sz="2400" dirty="0">
                <a:solidFill>
                  <a:schemeClr val="bg2">
                    <a:lumMod val="85000"/>
                  </a:schemeClr>
                </a:solidFill>
              </a:rPr>
              <a:t>深度学习</a:t>
            </a:r>
            <a:endParaRPr lang="en-US" altLang="zh-CN" sz="2400" dirty="0">
              <a:solidFill>
                <a:schemeClr val="bg2">
                  <a:lumMod val="85000"/>
                </a:schemeClr>
              </a:solidFill>
            </a:endParaRPr>
          </a:p>
          <a:p>
            <a:pPr marL="0" indent="0">
              <a:buNone/>
            </a:pPr>
            <a:endParaRPr lang="zh-CN" altLang="en-US" dirty="0"/>
          </a:p>
        </p:txBody>
      </p:sp>
    </p:spTree>
    <p:extLst>
      <p:ext uri="{BB962C8B-B14F-4D97-AF65-F5344CB8AC3E}">
        <p14:creationId xmlns:p14="http://schemas.microsoft.com/office/powerpoint/2010/main" val="1277127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内容占位符 4"/>
          <p:cNvPicPr>
            <a:picLocks noChangeAspect="1"/>
          </p:cNvPicPr>
          <p:nvPr/>
        </p:nvPicPr>
        <p:blipFill>
          <a:blip r:embed="rId3"/>
          <a:stretch>
            <a:fillRect/>
          </a:stretch>
        </p:blipFill>
        <p:spPr>
          <a:xfrm>
            <a:off x="4713498" y="3663026"/>
            <a:ext cx="4263902" cy="2351237"/>
          </a:xfrm>
          <a:prstGeom prst="rect">
            <a:avLst/>
          </a:prstGeom>
        </p:spPr>
      </p:pic>
      <p:sp>
        <p:nvSpPr>
          <p:cNvPr id="2" name="标题 1"/>
          <p:cNvSpPr>
            <a:spLocks noGrp="1"/>
          </p:cNvSpPr>
          <p:nvPr>
            <p:ph type="title"/>
          </p:nvPr>
        </p:nvSpPr>
        <p:spPr/>
        <p:txBody>
          <a:bodyPr/>
          <a:lstStyle/>
          <a:p>
            <a:r>
              <a:rPr lang="en-US" altLang="zh-CN" dirty="0" smtClean="0"/>
              <a:t>5.3 </a:t>
            </a:r>
            <a:r>
              <a:rPr lang="zh-CN" altLang="en-US" dirty="0"/>
              <a:t>误差逆传播算法</a:t>
            </a:r>
          </a:p>
        </p:txBody>
      </p:sp>
      <p:sp>
        <p:nvSpPr>
          <p:cNvPr id="3" name="内容占位符 2"/>
          <p:cNvSpPr>
            <a:spLocks noGrp="1"/>
          </p:cNvSpPr>
          <p:nvPr>
            <p:ph idx="1"/>
          </p:nvPr>
        </p:nvSpPr>
        <p:spPr>
          <a:xfrm>
            <a:off x="111889" y="952113"/>
            <a:ext cx="8616950" cy="4930775"/>
          </a:xfrm>
        </p:spPr>
        <p:txBody>
          <a:bodyPr>
            <a:normAutofit/>
          </a:bodyPr>
          <a:lstStyle/>
          <a:p>
            <a:pPr marL="0" indent="0">
              <a:lnSpc>
                <a:spcPct val="100000"/>
              </a:lnSpc>
              <a:buNone/>
            </a:pPr>
            <a:r>
              <a:rPr lang="zh-CN" altLang="en-US" dirty="0" smtClean="0">
                <a:solidFill>
                  <a:srgbClr val="C00000"/>
                </a:solidFill>
              </a:rPr>
              <a:t>误差逆传播算法</a:t>
            </a:r>
            <a:r>
              <a:rPr lang="zh-CN" altLang="en-US" dirty="0" smtClean="0"/>
              <a:t>（</a:t>
            </a:r>
            <a:r>
              <a:rPr lang="en-US" altLang="zh-CN" dirty="0" smtClean="0"/>
              <a:t>Error </a:t>
            </a:r>
            <a:r>
              <a:rPr lang="en-US" altLang="zh-CN" dirty="0" err="1" smtClean="0"/>
              <a:t>BackPropagation</a:t>
            </a:r>
            <a:r>
              <a:rPr lang="en-US" altLang="zh-CN" dirty="0" smtClean="0"/>
              <a:t>, </a:t>
            </a:r>
            <a:r>
              <a:rPr lang="zh-CN" altLang="en-US" dirty="0" smtClean="0"/>
              <a:t>简称</a:t>
            </a:r>
            <a:r>
              <a:rPr lang="en-US" altLang="zh-CN" dirty="0" smtClean="0"/>
              <a:t>BP</a:t>
            </a:r>
            <a:r>
              <a:rPr lang="zh-CN" altLang="en-US" dirty="0" smtClean="0"/>
              <a:t>）是最成功的训练多层前馈神经网络的学习算法</a:t>
            </a:r>
            <a:r>
              <a:rPr lang="en-US" altLang="zh-CN" dirty="0" smtClean="0"/>
              <a:t>. </a:t>
            </a:r>
          </a:p>
          <a:p>
            <a:pPr marL="342900" indent="-342900">
              <a:lnSpc>
                <a:spcPct val="100000"/>
              </a:lnSpc>
              <a:buFont typeface="Wingdings" panose="05000000000000000000" pitchFamily="2" charset="2"/>
              <a:buChar char="l"/>
            </a:pPr>
            <a:r>
              <a:rPr lang="zh-CN" altLang="en-US" dirty="0" smtClean="0"/>
              <a:t>给定训练集</a:t>
            </a:r>
            <a:r>
              <a:rPr lang="en-US" altLang="zh-CN" dirty="0" smtClean="0"/>
              <a:t>							        , </a:t>
            </a:r>
            <a:r>
              <a:rPr lang="zh-CN" altLang="en-US" dirty="0" smtClean="0"/>
              <a:t>即输入示例由</a:t>
            </a:r>
            <a:r>
              <a:rPr lang="en-US" altLang="zh-CN" dirty="0"/>
              <a:t> </a:t>
            </a:r>
            <a:r>
              <a:rPr lang="en-US" altLang="zh-CN" dirty="0" smtClean="0"/>
              <a:t> </a:t>
            </a:r>
            <a:r>
              <a:rPr lang="zh-CN" altLang="en-US" dirty="0" smtClean="0"/>
              <a:t>个属性描述</a:t>
            </a:r>
            <a:r>
              <a:rPr lang="en-US" altLang="zh-CN" dirty="0" smtClean="0"/>
              <a:t>, </a:t>
            </a:r>
            <a:r>
              <a:rPr lang="zh-CN" altLang="en-US" dirty="0" smtClean="0"/>
              <a:t>输出</a:t>
            </a:r>
            <a:r>
              <a:rPr lang="en-US" altLang="zh-CN" dirty="0" smtClean="0"/>
              <a:t>	 </a:t>
            </a:r>
            <a:r>
              <a:rPr lang="zh-CN" altLang="en-US" dirty="0" smtClean="0"/>
              <a:t>维实值向量</a:t>
            </a:r>
            <a:r>
              <a:rPr lang="en-US" altLang="zh-CN" dirty="0" smtClean="0"/>
              <a:t>. 	</a:t>
            </a:r>
          </a:p>
          <a:p>
            <a:pPr marL="342900" indent="-342900">
              <a:lnSpc>
                <a:spcPct val="100000"/>
              </a:lnSpc>
              <a:buFont typeface="Wingdings" panose="05000000000000000000" pitchFamily="2" charset="2"/>
              <a:buChar char="l"/>
            </a:pPr>
            <a:r>
              <a:rPr lang="zh-CN" altLang="en-US" dirty="0" smtClean="0"/>
              <a:t>为方便讨论</a:t>
            </a:r>
            <a:r>
              <a:rPr lang="en-US" altLang="zh-CN" dirty="0" smtClean="0"/>
              <a:t>, </a:t>
            </a:r>
            <a:r>
              <a:rPr lang="zh-CN" altLang="en-US" dirty="0" smtClean="0"/>
              <a:t>给定一个拥有</a:t>
            </a:r>
            <a:r>
              <a:rPr lang="en-US" altLang="zh-CN" dirty="0"/>
              <a:t> </a:t>
            </a:r>
            <a:r>
              <a:rPr lang="en-US" altLang="zh-CN" dirty="0" smtClean="0"/>
              <a:t>  </a:t>
            </a:r>
            <a:r>
              <a:rPr lang="zh-CN" altLang="en-US" dirty="0" smtClean="0"/>
              <a:t>个输入神经元</a:t>
            </a:r>
            <a:r>
              <a:rPr lang="en-US" altLang="zh-CN" dirty="0" smtClean="0"/>
              <a:t>,  </a:t>
            </a:r>
            <a:r>
              <a:rPr lang="zh-CN" altLang="en-US" dirty="0" smtClean="0"/>
              <a:t>个输出神经元</a:t>
            </a:r>
            <a:r>
              <a:rPr lang="en-US" altLang="zh-CN" dirty="0" smtClean="0"/>
              <a:t>, </a:t>
            </a:r>
            <a:r>
              <a:rPr lang="zh-CN" altLang="en-US" dirty="0" smtClean="0"/>
              <a:t>个隐层神经元的多层前向前馈网络结构</a:t>
            </a:r>
            <a:r>
              <a:rPr lang="en-US" altLang="zh-CN" dirty="0" smtClean="0"/>
              <a:t>. </a:t>
            </a:r>
          </a:p>
          <a:p>
            <a:pPr marL="457200" indent="-457200">
              <a:lnSpc>
                <a:spcPct val="100000"/>
              </a:lnSpc>
              <a:buFont typeface="Wingdings" panose="05000000000000000000" pitchFamily="2" charset="2"/>
              <a:buChar char="l"/>
            </a:pPr>
            <a:r>
              <a:rPr lang="zh-CN" altLang="en-US" dirty="0" smtClean="0"/>
              <a:t>记号：</a:t>
            </a:r>
            <a:endParaRPr lang="en-US" altLang="zh-CN" dirty="0" smtClean="0"/>
          </a:p>
          <a:p>
            <a:pPr marL="0" indent="0">
              <a:lnSpc>
                <a:spcPct val="100000"/>
              </a:lnSpc>
              <a:buNone/>
            </a:pPr>
            <a:r>
              <a:rPr lang="en-US" altLang="zh-CN" dirty="0"/>
              <a:t> </a:t>
            </a:r>
            <a:r>
              <a:rPr lang="en-US" altLang="zh-CN" dirty="0" smtClean="0"/>
              <a:t>   </a:t>
            </a:r>
            <a:r>
              <a:rPr lang="zh-CN" altLang="en-US" dirty="0" smtClean="0"/>
              <a:t>：</a:t>
            </a:r>
            <a:r>
              <a:rPr lang="zh-CN" altLang="en-US" sz="2000" dirty="0" smtClean="0"/>
              <a:t>输出层第</a:t>
            </a:r>
            <a:r>
              <a:rPr lang="en-US" altLang="zh-CN" sz="2000" dirty="0" smtClean="0"/>
              <a:t>	 </a:t>
            </a:r>
            <a:r>
              <a:rPr lang="zh-CN" altLang="en-US" sz="2000" dirty="0" smtClean="0"/>
              <a:t>个神经元阈值；</a:t>
            </a:r>
            <a:endParaRPr lang="en-US" altLang="zh-CN" sz="2000" dirty="0" smtClean="0"/>
          </a:p>
          <a:p>
            <a:pPr marL="0" indent="0">
              <a:lnSpc>
                <a:spcPct val="100000"/>
              </a:lnSpc>
              <a:buNone/>
            </a:pPr>
            <a:r>
              <a:rPr lang="en-US" altLang="zh-CN" sz="2000" dirty="0" smtClean="0"/>
              <a:t>    </a:t>
            </a:r>
            <a:r>
              <a:rPr lang="zh-CN" altLang="en-US" sz="2000" dirty="0" smtClean="0"/>
              <a:t>：隐含层</a:t>
            </a:r>
            <a:r>
              <a:rPr lang="zh-CN" altLang="en-US" sz="2000" dirty="0"/>
              <a:t>第</a:t>
            </a:r>
            <a:r>
              <a:rPr lang="en-US" altLang="zh-CN" sz="2000" dirty="0" smtClean="0"/>
              <a:t>	 </a:t>
            </a:r>
            <a:r>
              <a:rPr lang="zh-CN" altLang="en-US" sz="2000" dirty="0" smtClean="0"/>
              <a:t>个神经元阈值；</a:t>
            </a:r>
            <a:endParaRPr lang="en-US" altLang="zh-CN" sz="2000" dirty="0" smtClean="0"/>
          </a:p>
          <a:p>
            <a:pPr marL="0" indent="0">
              <a:lnSpc>
                <a:spcPct val="100000"/>
              </a:lnSpc>
              <a:buNone/>
            </a:pPr>
            <a:r>
              <a:rPr lang="en-US" altLang="zh-CN" sz="2000" dirty="0"/>
              <a:t> </a:t>
            </a:r>
            <a:r>
              <a:rPr lang="en-US" altLang="zh-CN" sz="2000" dirty="0" smtClean="0"/>
              <a:t>   </a:t>
            </a:r>
            <a:r>
              <a:rPr lang="zh-CN" altLang="en-US" sz="2000" dirty="0" smtClean="0"/>
              <a:t>：输入层与隐层神经元之间的连接权重；</a:t>
            </a:r>
            <a:endParaRPr lang="en-US" altLang="zh-CN" sz="2000" dirty="0" smtClean="0"/>
          </a:p>
          <a:p>
            <a:pPr marL="0" indent="0">
              <a:lnSpc>
                <a:spcPct val="100000"/>
              </a:lnSpc>
              <a:buNone/>
            </a:pPr>
            <a:r>
              <a:rPr lang="en-US" altLang="zh-CN" dirty="0"/>
              <a:t> </a:t>
            </a:r>
            <a:r>
              <a:rPr lang="en-US" altLang="zh-CN" dirty="0" smtClean="0"/>
              <a:t>    </a:t>
            </a:r>
            <a:r>
              <a:rPr lang="zh-CN" altLang="en-US" dirty="0" smtClean="0"/>
              <a:t>：</a:t>
            </a:r>
            <a:r>
              <a:rPr lang="zh-CN" altLang="en-US" sz="2000" dirty="0"/>
              <a:t>隐层与输出层神经元之间的连接</a:t>
            </a:r>
            <a:r>
              <a:rPr lang="zh-CN" altLang="en-US" sz="2000" dirty="0" smtClean="0"/>
              <a:t>权重；</a:t>
            </a:r>
            <a:r>
              <a:rPr lang="en-US" altLang="zh-CN" sz="2000" dirty="0"/>
              <a:t>		</a:t>
            </a:r>
            <a:r>
              <a:rPr lang="en-US" altLang="zh-CN" dirty="0" smtClean="0"/>
              <a:t>		</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316066583"/>
              </p:ext>
            </p:extLst>
          </p:nvPr>
        </p:nvGraphicFramePr>
        <p:xfrm>
          <a:off x="2051462" y="1812134"/>
          <a:ext cx="6210140" cy="373294"/>
        </p:xfrm>
        <a:graphic>
          <a:graphicData uri="http://schemas.openxmlformats.org/presentationml/2006/ole">
            <mc:AlternateContent xmlns:mc="http://schemas.openxmlformats.org/markup-compatibility/2006">
              <mc:Choice xmlns:v="urn:schemas-microsoft-com:vml" Requires="v">
                <p:oleObj spid="_x0000_s6466" name="Formula" r:id="rId4" imgW="3143520" imgH="188280" progId="Equation.Ribbit">
                  <p:embed/>
                </p:oleObj>
              </mc:Choice>
              <mc:Fallback>
                <p:oleObj name="Formula" r:id="rId4" imgW="3143520" imgH="188280" progId="Equation.Ribbit">
                  <p:embed/>
                  <p:pic>
                    <p:nvPicPr>
                      <p:cNvPr id="0" name=""/>
                      <p:cNvPicPr/>
                      <p:nvPr/>
                    </p:nvPicPr>
                    <p:blipFill>
                      <a:blip r:embed="rId5"/>
                      <a:stretch>
                        <a:fillRect/>
                      </a:stretch>
                    </p:blipFill>
                    <p:spPr>
                      <a:xfrm>
                        <a:off x="2051462" y="1812134"/>
                        <a:ext cx="6210140" cy="373294"/>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579210064"/>
              </p:ext>
            </p:extLst>
          </p:nvPr>
        </p:nvGraphicFramePr>
        <p:xfrm>
          <a:off x="2228920" y="2155260"/>
          <a:ext cx="216482" cy="361521"/>
        </p:xfrm>
        <a:graphic>
          <a:graphicData uri="http://schemas.openxmlformats.org/presentationml/2006/ole">
            <mc:AlternateContent xmlns:mc="http://schemas.openxmlformats.org/markup-compatibility/2006">
              <mc:Choice xmlns:v="urn:schemas-microsoft-com:vml" Requires="v">
                <p:oleObj spid="_x0000_s6467" name="Formula" r:id="rId6" imgW="85320" imgH="157680" progId="Equation.Ribbit">
                  <p:embed/>
                </p:oleObj>
              </mc:Choice>
              <mc:Fallback>
                <p:oleObj name="Formula" r:id="rId6" imgW="85320" imgH="157680" progId="Equation.Ribbit">
                  <p:embed/>
                  <p:pic>
                    <p:nvPicPr>
                      <p:cNvPr id="0" name=""/>
                      <p:cNvPicPr/>
                      <p:nvPr/>
                    </p:nvPicPr>
                    <p:blipFill>
                      <a:blip r:embed="rId7"/>
                      <a:stretch>
                        <a:fillRect/>
                      </a:stretch>
                    </p:blipFill>
                    <p:spPr>
                      <a:xfrm>
                        <a:off x="2228920" y="2155260"/>
                        <a:ext cx="216482" cy="361521"/>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870619703"/>
              </p:ext>
            </p:extLst>
          </p:nvPr>
        </p:nvGraphicFramePr>
        <p:xfrm>
          <a:off x="4713498" y="2190624"/>
          <a:ext cx="98967" cy="326157"/>
        </p:xfrm>
        <a:graphic>
          <a:graphicData uri="http://schemas.openxmlformats.org/presentationml/2006/ole">
            <mc:AlternateContent xmlns:mc="http://schemas.openxmlformats.org/markup-compatibility/2006">
              <mc:Choice xmlns:v="urn:schemas-microsoft-com:vml" Requires="v">
                <p:oleObj spid="_x0000_s6468" name="Formula" r:id="rId8" imgW="45720" imgH="157680" progId="Equation.Ribbit">
                  <p:embed/>
                </p:oleObj>
              </mc:Choice>
              <mc:Fallback>
                <p:oleObj name="Formula" r:id="rId8" imgW="45720" imgH="157680" progId="Equation.Ribbit">
                  <p:embed/>
                  <p:pic>
                    <p:nvPicPr>
                      <p:cNvPr id="0" name=""/>
                      <p:cNvPicPr/>
                      <p:nvPr/>
                    </p:nvPicPr>
                    <p:blipFill>
                      <a:blip r:embed="rId9"/>
                      <a:stretch>
                        <a:fillRect/>
                      </a:stretch>
                    </p:blipFill>
                    <p:spPr>
                      <a:xfrm>
                        <a:off x="4713498" y="2190624"/>
                        <a:ext cx="98967" cy="326157"/>
                      </a:xfrm>
                      <a:prstGeom prst="rect">
                        <a:avLst/>
                      </a:prstGeom>
                    </p:spPr>
                  </p:pic>
                </p:oleObj>
              </mc:Fallback>
            </mc:AlternateContent>
          </a:graphicData>
        </a:graphic>
      </p:graphicFrame>
      <p:pic>
        <p:nvPicPr>
          <p:cNvPr id="7" name="图片 6"/>
          <p:cNvPicPr>
            <a:picLocks noChangeAspect="1"/>
          </p:cNvPicPr>
          <p:nvPr/>
        </p:nvPicPr>
        <p:blipFill>
          <a:blip r:embed="rId10"/>
          <a:stretch>
            <a:fillRect/>
          </a:stretch>
        </p:blipFill>
        <p:spPr>
          <a:xfrm>
            <a:off x="3941925" y="2633689"/>
            <a:ext cx="187886" cy="343200"/>
          </a:xfrm>
          <a:prstGeom prst="rect">
            <a:avLst/>
          </a:prstGeom>
        </p:spPr>
      </p:pic>
      <p:graphicFrame>
        <p:nvGraphicFramePr>
          <p:cNvPr id="8" name="对象 7"/>
          <p:cNvGraphicFramePr>
            <a:graphicFrameLocks noChangeAspect="1"/>
          </p:cNvGraphicFramePr>
          <p:nvPr>
            <p:extLst>
              <p:ext uri="{D42A27DB-BD31-4B8C-83A1-F6EECF244321}">
                <p14:modId xmlns:p14="http://schemas.microsoft.com/office/powerpoint/2010/main" val="2513396481"/>
              </p:ext>
            </p:extLst>
          </p:nvPr>
        </p:nvGraphicFramePr>
        <p:xfrm>
          <a:off x="5981466" y="2633689"/>
          <a:ext cx="108613" cy="355139"/>
        </p:xfrm>
        <a:graphic>
          <a:graphicData uri="http://schemas.openxmlformats.org/presentationml/2006/ole">
            <mc:AlternateContent xmlns:mc="http://schemas.openxmlformats.org/markup-compatibility/2006">
              <mc:Choice xmlns:v="urn:schemas-microsoft-com:vml" Requires="v">
                <p:oleObj spid="_x0000_s6469" name="Formula" r:id="rId11" imgW="45720" imgH="157680" progId="Equation.Ribbit">
                  <p:embed/>
                </p:oleObj>
              </mc:Choice>
              <mc:Fallback>
                <p:oleObj name="Formula" r:id="rId11" imgW="45720" imgH="157680" progId="Equation.Ribbit">
                  <p:embed/>
                  <p:pic>
                    <p:nvPicPr>
                      <p:cNvPr id="6" name="对象 5"/>
                      <p:cNvPicPr/>
                      <p:nvPr/>
                    </p:nvPicPr>
                    <p:blipFill>
                      <a:blip r:embed="rId9"/>
                      <a:stretch>
                        <a:fillRect/>
                      </a:stretch>
                    </p:blipFill>
                    <p:spPr>
                      <a:xfrm>
                        <a:off x="5981466" y="2633689"/>
                        <a:ext cx="108613" cy="355139"/>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045573526"/>
              </p:ext>
            </p:extLst>
          </p:nvPr>
        </p:nvGraphicFramePr>
        <p:xfrm>
          <a:off x="7818863" y="2633689"/>
          <a:ext cx="149745" cy="301454"/>
        </p:xfrm>
        <a:graphic>
          <a:graphicData uri="http://schemas.openxmlformats.org/presentationml/2006/ole">
            <mc:AlternateContent xmlns:mc="http://schemas.openxmlformats.org/markup-compatibility/2006">
              <mc:Choice xmlns:v="urn:schemas-microsoft-com:vml" Requires="v">
                <p:oleObj spid="_x0000_s6470" name="Formula" r:id="rId12" imgW="75240" imgH="118440" progId="Equation.Ribbit">
                  <p:embed/>
                </p:oleObj>
              </mc:Choice>
              <mc:Fallback>
                <p:oleObj name="Formula" r:id="rId12" imgW="75240" imgH="118440" progId="Equation.Ribbit">
                  <p:embed/>
                  <p:pic>
                    <p:nvPicPr>
                      <p:cNvPr id="0" name=""/>
                      <p:cNvPicPr/>
                      <p:nvPr/>
                    </p:nvPicPr>
                    <p:blipFill>
                      <a:blip r:embed="rId13"/>
                      <a:stretch>
                        <a:fillRect/>
                      </a:stretch>
                    </p:blipFill>
                    <p:spPr>
                      <a:xfrm>
                        <a:off x="7818863" y="2633689"/>
                        <a:ext cx="149745" cy="301454"/>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873348938"/>
              </p:ext>
            </p:extLst>
          </p:nvPr>
        </p:nvGraphicFramePr>
        <p:xfrm>
          <a:off x="290040" y="3878185"/>
          <a:ext cx="262882" cy="385559"/>
        </p:xfrm>
        <a:graphic>
          <a:graphicData uri="http://schemas.openxmlformats.org/presentationml/2006/ole">
            <mc:AlternateContent xmlns:mc="http://schemas.openxmlformats.org/markup-compatibility/2006">
              <mc:Choice xmlns:v="urn:schemas-microsoft-com:vml" Requires="v">
                <p:oleObj spid="_x0000_s6471" name="Formula" r:id="rId14" imgW="119520" imgH="174240" progId="Equation.Ribbit">
                  <p:embed/>
                </p:oleObj>
              </mc:Choice>
              <mc:Fallback>
                <p:oleObj name="Formula" r:id="rId14" imgW="119520" imgH="174240" progId="Equation.Ribbit">
                  <p:embed/>
                  <p:pic>
                    <p:nvPicPr>
                      <p:cNvPr id="0" name=""/>
                      <p:cNvPicPr/>
                      <p:nvPr/>
                    </p:nvPicPr>
                    <p:blipFill>
                      <a:blip r:embed="rId15"/>
                      <a:stretch>
                        <a:fillRect/>
                      </a:stretch>
                    </p:blipFill>
                    <p:spPr>
                      <a:xfrm>
                        <a:off x="290040" y="3878185"/>
                        <a:ext cx="262882" cy="385559"/>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373847686"/>
              </p:ext>
            </p:extLst>
          </p:nvPr>
        </p:nvGraphicFramePr>
        <p:xfrm>
          <a:off x="1906840" y="3899198"/>
          <a:ext cx="174313" cy="304389"/>
        </p:xfrm>
        <a:graphic>
          <a:graphicData uri="http://schemas.openxmlformats.org/presentationml/2006/ole">
            <mc:AlternateContent xmlns:mc="http://schemas.openxmlformats.org/markup-compatibility/2006">
              <mc:Choice xmlns:v="urn:schemas-microsoft-com:vml" Requires="v">
                <p:oleObj spid="_x0000_s6472" name="Formula" r:id="rId16" imgW="75240" imgH="153720" progId="Equation.Ribbit">
                  <p:embed/>
                </p:oleObj>
              </mc:Choice>
              <mc:Fallback>
                <p:oleObj name="Formula" r:id="rId16" imgW="75240" imgH="153720" progId="Equation.Ribbit">
                  <p:embed/>
                  <p:pic>
                    <p:nvPicPr>
                      <p:cNvPr id="0" name=""/>
                      <p:cNvPicPr/>
                      <p:nvPr/>
                    </p:nvPicPr>
                    <p:blipFill>
                      <a:blip r:embed="rId17"/>
                      <a:stretch>
                        <a:fillRect/>
                      </a:stretch>
                    </p:blipFill>
                    <p:spPr>
                      <a:xfrm>
                        <a:off x="1906840" y="3899198"/>
                        <a:ext cx="174313" cy="304389"/>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911027929"/>
              </p:ext>
            </p:extLst>
          </p:nvPr>
        </p:nvGraphicFramePr>
        <p:xfrm>
          <a:off x="260350" y="4349015"/>
          <a:ext cx="322263" cy="269875"/>
        </p:xfrm>
        <a:graphic>
          <a:graphicData uri="http://schemas.openxmlformats.org/presentationml/2006/ole">
            <mc:AlternateContent xmlns:mc="http://schemas.openxmlformats.org/markup-compatibility/2006">
              <mc:Choice xmlns:v="urn:schemas-microsoft-com:vml" Requires="v">
                <p:oleObj spid="_x0000_s6473" name="Formula" r:id="rId18" imgW="147600" imgH="122040" progId="Equation.Ribbit">
                  <p:embed/>
                </p:oleObj>
              </mc:Choice>
              <mc:Fallback>
                <p:oleObj name="Formula" r:id="rId18" imgW="147600" imgH="122040" progId="Equation.Ribbit">
                  <p:embed/>
                  <p:pic>
                    <p:nvPicPr>
                      <p:cNvPr id="11" name="对象 10"/>
                      <p:cNvPicPr/>
                      <p:nvPr/>
                    </p:nvPicPr>
                    <p:blipFill>
                      <a:blip r:embed="rId19"/>
                      <a:stretch>
                        <a:fillRect/>
                      </a:stretch>
                    </p:blipFill>
                    <p:spPr>
                      <a:xfrm>
                        <a:off x="260350" y="4349015"/>
                        <a:ext cx="322263" cy="269875"/>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1286144042"/>
              </p:ext>
            </p:extLst>
          </p:nvPr>
        </p:nvGraphicFramePr>
        <p:xfrm>
          <a:off x="1881128" y="4349015"/>
          <a:ext cx="200025" cy="311150"/>
        </p:xfrm>
        <a:graphic>
          <a:graphicData uri="http://schemas.openxmlformats.org/presentationml/2006/ole">
            <mc:AlternateContent xmlns:mc="http://schemas.openxmlformats.org/markup-compatibility/2006">
              <mc:Choice xmlns:v="urn:schemas-microsoft-com:vml" Requires="v">
                <p:oleObj spid="_x0000_s6474" name="Formula" r:id="rId20" imgW="86400" imgH="157680" progId="Equation.Ribbit">
                  <p:embed/>
                </p:oleObj>
              </mc:Choice>
              <mc:Fallback>
                <p:oleObj name="Formula" r:id="rId20" imgW="86400" imgH="157680" progId="Equation.Ribbit">
                  <p:embed/>
                  <p:pic>
                    <p:nvPicPr>
                      <p:cNvPr id="13" name="对象 12"/>
                      <p:cNvPicPr/>
                      <p:nvPr/>
                    </p:nvPicPr>
                    <p:blipFill>
                      <a:blip r:embed="rId21"/>
                      <a:stretch>
                        <a:fillRect/>
                      </a:stretch>
                    </p:blipFill>
                    <p:spPr>
                      <a:xfrm>
                        <a:off x="1881128" y="4349015"/>
                        <a:ext cx="200025" cy="311150"/>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2629034088"/>
              </p:ext>
            </p:extLst>
          </p:nvPr>
        </p:nvGraphicFramePr>
        <p:xfrm>
          <a:off x="212695" y="4811185"/>
          <a:ext cx="396192" cy="271883"/>
        </p:xfrm>
        <a:graphic>
          <a:graphicData uri="http://schemas.openxmlformats.org/presentationml/2006/ole">
            <mc:AlternateContent xmlns:mc="http://schemas.openxmlformats.org/markup-compatibility/2006">
              <mc:Choice xmlns:v="urn:schemas-microsoft-com:vml" Requires="v">
                <p:oleObj spid="_x0000_s6475" name="Formula" r:id="rId22" imgW="177840" imgH="119520" progId="Equation.Ribbit">
                  <p:embed/>
                </p:oleObj>
              </mc:Choice>
              <mc:Fallback>
                <p:oleObj name="Formula" r:id="rId22" imgW="177840" imgH="119520" progId="Equation.Ribbit">
                  <p:embed/>
                  <p:pic>
                    <p:nvPicPr>
                      <p:cNvPr id="0" name=""/>
                      <p:cNvPicPr/>
                      <p:nvPr/>
                    </p:nvPicPr>
                    <p:blipFill>
                      <a:blip r:embed="rId23"/>
                      <a:stretch>
                        <a:fillRect/>
                      </a:stretch>
                    </p:blipFill>
                    <p:spPr>
                      <a:xfrm>
                        <a:off x="212695" y="4811185"/>
                        <a:ext cx="396192" cy="271883"/>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658095467"/>
              </p:ext>
            </p:extLst>
          </p:nvPr>
        </p:nvGraphicFramePr>
        <p:xfrm>
          <a:off x="174624" y="5247657"/>
          <a:ext cx="493713" cy="303212"/>
        </p:xfrm>
        <a:graphic>
          <a:graphicData uri="http://schemas.openxmlformats.org/presentationml/2006/ole">
            <mc:AlternateContent xmlns:mc="http://schemas.openxmlformats.org/markup-compatibility/2006">
              <mc:Choice xmlns:v="urn:schemas-microsoft-com:vml" Requires="v">
                <p:oleObj spid="_x0000_s6476" name="Formula" r:id="rId24" imgW="219960" imgH="133560" progId="Equation.Ribbit">
                  <p:embed/>
                </p:oleObj>
              </mc:Choice>
              <mc:Fallback>
                <p:oleObj name="Formula" r:id="rId24" imgW="219960" imgH="133560" progId="Equation.Ribbit">
                  <p:embed/>
                  <p:pic>
                    <p:nvPicPr>
                      <p:cNvPr id="17" name="对象 16"/>
                      <p:cNvPicPr/>
                      <p:nvPr/>
                    </p:nvPicPr>
                    <p:blipFill>
                      <a:blip r:embed="rId25"/>
                      <a:stretch>
                        <a:fillRect/>
                      </a:stretch>
                    </p:blipFill>
                    <p:spPr>
                      <a:xfrm>
                        <a:off x="174624" y="5247657"/>
                        <a:ext cx="493713" cy="303212"/>
                      </a:xfrm>
                      <a:prstGeom prst="rect">
                        <a:avLst/>
                      </a:prstGeom>
                    </p:spPr>
                  </p:pic>
                </p:oleObj>
              </mc:Fallback>
            </mc:AlternateContent>
          </a:graphicData>
        </a:graphic>
      </p:graphicFrame>
    </p:spTree>
    <p:extLst>
      <p:ext uri="{BB962C8B-B14F-4D97-AF65-F5344CB8AC3E}">
        <p14:creationId xmlns:p14="http://schemas.microsoft.com/office/powerpoint/2010/main" val="27607503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内容占位符 4"/>
          <p:cNvPicPr>
            <a:picLocks noChangeAspect="1"/>
          </p:cNvPicPr>
          <p:nvPr/>
        </p:nvPicPr>
        <p:blipFill>
          <a:blip r:embed="rId3"/>
          <a:stretch>
            <a:fillRect/>
          </a:stretch>
        </p:blipFill>
        <p:spPr>
          <a:xfrm>
            <a:off x="5696775" y="1603094"/>
            <a:ext cx="3270611" cy="1803508"/>
          </a:xfrm>
          <a:prstGeom prst="rect">
            <a:avLst/>
          </a:prstGeom>
        </p:spPr>
      </p:pic>
      <p:sp>
        <p:nvSpPr>
          <p:cNvPr id="2" name="标题 1"/>
          <p:cNvSpPr>
            <a:spLocks noGrp="1"/>
          </p:cNvSpPr>
          <p:nvPr>
            <p:ph type="title"/>
          </p:nvPr>
        </p:nvSpPr>
        <p:spPr/>
        <p:txBody>
          <a:bodyPr/>
          <a:lstStyle/>
          <a:p>
            <a:r>
              <a:rPr lang="en-US" altLang="zh-CN" dirty="0" smtClean="0"/>
              <a:t>5.3 </a:t>
            </a:r>
            <a:r>
              <a:rPr lang="zh-CN" altLang="en-US" dirty="0"/>
              <a:t>误差逆传播算法</a:t>
            </a:r>
          </a:p>
        </p:txBody>
      </p:sp>
      <p:sp>
        <p:nvSpPr>
          <p:cNvPr id="3" name="内容占位符 2"/>
          <p:cNvSpPr>
            <a:spLocks noGrp="1"/>
          </p:cNvSpPr>
          <p:nvPr>
            <p:ph idx="1"/>
          </p:nvPr>
        </p:nvSpPr>
        <p:spPr>
          <a:xfrm>
            <a:off x="111889" y="952113"/>
            <a:ext cx="8616950" cy="5269279"/>
          </a:xfrm>
        </p:spPr>
        <p:txBody>
          <a:bodyPr>
            <a:normAutofit/>
          </a:bodyPr>
          <a:lstStyle/>
          <a:p>
            <a:pPr marL="0" indent="0">
              <a:lnSpc>
                <a:spcPct val="100000"/>
              </a:lnSpc>
              <a:buNone/>
            </a:pPr>
            <a:r>
              <a:rPr lang="en-US" altLang="zh-CN" dirty="0"/>
              <a:t> </a:t>
            </a:r>
            <a:r>
              <a:rPr lang="en-US" altLang="zh-CN" dirty="0" smtClean="0"/>
              <a:t>   </a:t>
            </a:r>
            <a:r>
              <a:rPr lang="zh-CN" altLang="en-US" dirty="0" smtClean="0"/>
              <a:t>对于样例           </a:t>
            </a:r>
            <a:r>
              <a:rPr lang="en-US" altLang="zh-CN" dirty="0" smtClean="0"/>
              <a:t>, </a:t>
            </a:r>
            <a:r>
              <a:rPr lang="zh-CN" altLang="en-US" dirty="0" smtClean="0"/>
              <a:t>假设网络的实际输出为    </a:t>
            </a:r>
            <a:endParaRPr lang="en-US" altLang="zh-CN" dirty="0" smtClean="0"/>
          </a:p>
          <a:p>
            <a:pPr marL="342900" indent="-342900">
              <a:lnSpc>
                <a:spcPct val="100000"/>
              </a:lnSpc>
            </a:pPr>
            <a:r>
              <a:rPr lang="zh-CN" altLang="en-US" dirty="0" smtClean="0">
                <a:solidFill>
                  <a:srgbClr val="FF0000"/>
                </a:solidFill>
              </a:rPr>
              <a:t>前</a:t>
            </a:r>
            <a:r>
              <a:rPr lang="zh-CN" altLang="en-US" dirty="0">
                <a:solidFill>
                  <a:srgbClr val="FF0000"/>
                </a:solidFill>
              </a:rPr>
              <a:t>向计算</a:t>
            </a:r>
            <a:r>
              <a:rPr lang="en-US" altLang="zh-CN" sz="2000" dirty="0">
                <a:solidFill>
                  <a:srgbClr val="FF0000"/>
                </a:solidFill>
              </a:rPr>
              <a:t>	</a:t>
            </a:r>
          </a:p>
          <a:p>
            <a:pPr marL="0" indent="0">
              <a:lnSpc>
                <a:spcPct val="100000"/>
              </a:lnSpc>
              <a:buNone/>
            </a:pPr>
            <a:r>
              <a:rPr lang="en-US" altLang="zh-CN" sz="2000" dirty="0"/>
              <a:t>    </a:t>
            </a:r>
            <a:r>
              <a:rPr lang="en-US" altLang="zh-CN" sz="2000" dirty="0" smtClean="0"/>
              <a:t>step1:</a:t>
            </a:r>
            <a:endParaRPr lang="en-US" altLang="zh-CN" sz="2000" dirty="0"/>
          </a:p>
          <a:p>
            <a:pPr marL="0" indent="0">
              <a:lnSpc>
                <a:spcPct val="100000"/>
              </a:lnSpc>
              <a:buNone/>
            </a:pPr>
            <a:r>
              <a:rPr lang="en-US" altLang="zh-CN" sz="2000" dirty="0" smtClean="0"/>
              <a:t>    step2:</a:t>
            </a:r>
          </a:p>
          <a:p>
            <a:pPr marL="0" indent="0">
              <a:lnSpc>
                <a:spcPct val="100000"/>
              </a:lnSpc>
              <a:buNone/>
            </a:pPr>
            <a:r>
              <a:rPr lang="en-US" altLang="zh-CN" sz="2000" dirty="0"/>
              <a:t> </a:t>
            </a:r>
            <a:r>
              <a:rPr lang="en-US" altLang="zh-CN" sz="2000" dirty="0" smtClean="0"/>
              <a:t>   step3:                </a:t>
            </a:r>
          </a:p>
          <a:p>
            <a:pPr marL="342900" indent="-342900">
              <a:lnSpc>
                <a:spcPct val="100000"/>
              </a:lnSpc>
            </a:pPr>
            <a:r>
              <a:rPr lang="zh-CN" altLang="en-US" dirty="0" smtClean="0">
                <a:solidFill>
                  <a:srgbClr val="FF0000"/>
                </a:solidFill>
              </a:rPr>
              <a:t>参数数目</a:t>
            </a:r>
            <a:endParaRPr lang="en-US" altLang="zh-CN" dirty="0" smtClean="0">
              <a:solidFill>
                <a:srgbClr val="FF0000"/>
              </a:solidFill>
            </a:endParaRPr>
          </a:p>
          <a:p>
            <a:pPr marL="0" indent="0">
              <a:lnSpc>
                <a:spcPct val="100000"/>
              </a:lnSpc>
              <a:buNone/>
            </a:pPr>
            <a:r>
              <a:rPr lang="zh-CN" altLang="en-US" sz="2000" dirty="0" smtClean="0"/>
              <a:t>    权重：    </a:t>
            </a:r>
            <a:r>
              <a:rPr lang="en-US" altLang="zh-CN" sz="2000" dirty="0" smtClean="0"/>
              <a:t>, </a:t>
            </a:r>
            <a:r>
              <a:rPr lang="zh-CN" altLang="en-US" sz="2000" dirty="0" smtClean="0"/>
              <a:t>        阈值：   </a:t>
            </a:r>
            <a:r>
              <a:rPr lang="en-US" altLang="zh-CN" sz="2000" dirty="0" smtClean="0"/>
              <a:t>, 		</a:t>
            </a:r>
          </a:p>
          <a:p>
            <a:pPr marL="0" indent="0">
              <a:lnSpc>
                <a:spcPct val="100000"/>
              </a:lnSpc>
              <a:buNone/>
            </a:pPr>
            <a:r>
              <a:rPr lang="en-US" altLang="zh-CN" sz="2000" dirty="0"/>
              <a:t> </a:t>
            </a:r>
            <a:r>
              <a:rPr lang="en-US" altLang="zh-CN" sz="2000" dirty="0" smtClean="0"/>
              <a:t>   </a:t>
            </a:r>
            <a:r>
              <a:rPr lang="zh-CN" altLang="en-US" sz="2000" dirty="0" smtClean="0"/>
              <a:t>因此网络中需要                       个参数需要优化</a:t>
            </a:r>
            <a:endParaRPr lang="en-US" altLang="zh-CN" sz="2000" dirty="0" smtClean="0"/>
          </a:p>
          <a:p>
            <a:pPr marL="342900" indent="-342900">
              <a:lnSpc>
                <a:spcPct val="100000"/>
              </a:lnSpc>
            </a:pPr>
            <a:r>
              <a:rPr lang="zh-CN" altLang="en-US" dirty="0" smtClean="0">
                <a:solidFill>
                  <a:srgbClr val="FF0000"/>
                </a:solidFill>
              </a:rPr>
              <a:t>参数优化</a:t>
            </a:r>
            <a:endParaRPr lang="en-US" altLang="zh-CN" dirty="0">
              <a:solidFill>
                <a:srgbClr val="FF0000"/>
              </a:solidFill>
            </a:endParaRPr>
          </a:p>
          <a:p>
            <a:pPr marL="0" indent="0">
              <a:lnSpc>
                <a:spcPct val="100000"/>
              </a:lnSpc>
              <a:buNone/>
            </a:pPr>
            <a:r>
              <a:rPr lang="en-US" altLang="zh-CN" sz="2000" dirty="0" smtClean="0">
                <a:solidFill>
                  <a:srgbClr val="FF0000"/>
                </a:solidFill>
              </a:rPr>
              <a:t>    </a:t>
            </a:r>
            <a:r>
              <a:rPr lang="en-US" altLang="zh-CN" sz="2000" dirty="0" smtClean="0"/>
              <a:t>BP</a:t>
            </a:r>
            <a:r>
              <a:rPr lang="zh-CN" altLang="en-US" sz="2000" dirty="0" smtClean="0"/>
              <a:t>是一个迭代学习算法</a:t>
            </a:r>
            <a:r>
              <a:rPr lang="en-US" altLang="zh-CN" sz="2000" dirty="0" smtClean="0"/>
              <a:t>, </a:t>
            </a:r>
            <a:r>
              <a:rPr lang="zh-CN" altLang="en-US" sz="2000" dirty="0" smtClean="0"/>
              <a:t>在迭代的每一轮中采用广义的感知机学习规则对参数进行</a:t>
            </a:r>
            <a:r>
              <a:rPr lang="zh-CN" altLang="en-US" sz="2000" dirty="0"/>
              <a:t>更</a:t>
            </a:r>
            <a:r>
              <a:rPr lang="zh-CN" altLang="en-US" sz="2000" dirty="0" smtClean="0"/>
              <a:t>新估计</a:t>
            </a:r>
            <a:r>
              <a:rPr lang="en-US" altLang="zh-CN" sz="2000" dirty="0" smtClean="0"/>
              <a:t>, </a:t>
            </a:r>
            <a:r>
              <a:rPr lang="zh-CN" altLang="en-US" sz="2000" dirty="0" smtClean="0"/>
              <a:t>任意的参数   的更新估计式为</a:t>
            </a:r>
            <a:endParaRPr lang="en-US" altLang="zh-CN" sz="2000" dirty="0" smtClean="0"/>
          </a:p>
          <a:p>
            <a:pPr marL="0" indent="0">
              <a:lnSpc>
                <a:spcPct val="100000"/>
              </a:lnSpc>
              <a:buNone/>
            </a:pPr>
            <a:endParaRPr lang="en-US" altLang="zh-CN" sz="2000" dirty="0" smtClean="0"/>
          </a:p>
          <a:p>
            <a:pPr marL="342900" indent="-342900">
              <a:lnSpc>
                <a:spcPct val="100000"/>
              </a:lnSpc>
              <a:buFont typeface="Wingdings" panose="05000000000000000000" pitchFamily="2" charset="2"/>
              <a:buChar char="l"/>
            </a:pPr>
            <a:endParaRPr lang="en-US" altLang="zh-CN" sz="2000" dirty="0"/>
          </a:p>
          <a:p>
            <a:pPr marL="0" indent="0">
              <a:lnSpc>
                <a:spcPct val="100000"/>
              </a:lnSpc>
              <a:buNone/>
            </a:pPr>
            <a:endParaRPr lang="zh-CN" altLang="en-US" sz="2000" dirty="0"/>
          </a:p>
        </p:txBody>
      </p:sp>
      <p:graphicFrame>
        <p:nvGraphicFramePr>
          <p:cNvPr id="4" name="对象 3"/>
          <p:cNvGraphicFramePr>
            <a:graphicFrameLocks noChangeAspect="1"/>
          </p:cNvGraphicFramePr>
          <p:nvPr>
            <p:extLst>
              <p:ext uri="{D42A27DB-BD31-4B8C-83A1-F6EECF244321}">
                <p14:modId xmlns:p14="http://schemas.microsoft.com/office/powerpoint/2010/main" val="1220766326"/>
              </p:ext>
            </p:extLst>
          </p:nvPr>
        </p:nvGraphicFramePr>
        <p:xfrm>
          <a:off x="1801069" y="1010247"/>
          <a:ext cx="962025" cy="347663"/>
        </p:xfrm>
        <a:graphic>
          <a:graphicData uri="http://schemas.openxmlformats.org/presentationml/2006/ole">
            <mc:AlternateContent xmlns:mc="http://schemas.openxmlformats.org/markup-compatibility/2006">
              <mc:Choice xmlns:v="urn:schemas-microsoft-com:vml" Requires="v">
                <p:oleObj spid="_x0000_s7598" name="Formula" r:id="rId4" imgW="486720" imgH="176760" progId="Equation.Ribbit">
                  <p:embed/>
                </p:oleObj>
              </mc:Choice>
              <mc:Fallback>
                <p:oleObj name="Formula" r:id="rId4" imgW="486720" imgH="176760" progId="Equation.Ribbit">
                  <p:embed/>
                  <p:pic>
                    <p:nvPicPr>
                      <p:cNvPr id="4" name="对象 3"/>
                      <p:cNvPicPr/>
                      <p:nvPr/>
                    </p:nvPicPr>
                    <p:blipFill>
                      <a:blip r:embed="rId5"/>
                      <a:stretch>
                        <a:fillRect/>
                      </a:stretch>
                    </p:blipFill>
                    <p:spPr>
                      <a:xfrm>
                        <a:off x="1801069" y="1010247"/>
                        <a:ext cx="962025" cy="347663"/>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766649704"/>
              </p:ext>
            </p:extLst>
          </p:nvPr>
        </p:nvGraphicFramePr>
        <p:xfrm>
          <a:off x="3356664" y="3728113"/>
          <a:ext cx="224128" cy="328720"/>
        </p:xfrm>
        <a:graphic>
          <a:graphicData uri="http://schemas.openxmlformats.org/presentationml/2006/ole">
            <mc:AlternateContent xmlns:mc="http://schemas.openxmlformats.org/markup-compatibility/2006">
              <mc:Choice xmlns:v="urn:schemas-microsoft-com:vml" Requires="v">
                <p:oleObj spid="_x0000_s7599" name="Formula" r:id="rId6" imgW="119520" imgH="174240" progId="Equation.Ribbit">
                  <p:embed/>
                </p:oleObj>
              </mc:Choice>
              <mc:Fallback>
                <p:oleObj name="Formula" r:id="rId6" imgW="119520" imgH="174240" progId="Equation.Ribbit">
                  <p:embed/>
                  <p:pic>
                    <p:nvPicPr>
                      <p:cNvPr id="11" name="对象 10"/>
                      <p:cNvPicPr/>
                      <p:nvPr/>
                    </p:nvPicPr>
                    <p:blipFill>
                      <a:blip r:embed="rId7"/>
                      <a:stretch>
                        <a:fillRect/>
                      </a:stretch>
                    </p:blipFill>
                    <p:spPr>
                      <a:xfrm>
                        <a:off x="3356664" y="3728113"/>
                        <a:ext cx="224128" cy="32872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197534173"/>
              </p:ext>
            </p:extLst>
          </p:nvPr>
        </p:nvGraphicFramePr>
        <p:xfrm>
          <a:off x="3881437" y="3722120"/>
          <a:ext cx="322263" cy="269875"/>
        </p:xfrm>
        <a:graphic>
          <a:graphicData uri="http://schemas.openxmlformats.org/presentationml/2006/ole">
            <mc:AlternateContent xmlns:mc="http://schemas.openxmlformats.org/markup-compatibility/2006">
              <mc:Choice xmlns:v="urn:schemas-microsoft-com:vml" Requires="v">
                <p:oleObj spid="_x0000_s7600" name="Formula" r:id="rId8" imgW="147600" imgH="122040" progId="Equation.Ribbit">
                  <p:embed/>
                </p:oleObj>
              </mc:Choice>
              <mc:Fallback>
                <p:oleObj name="Formula" r:id="rId8" imgW="147600" imgH="122040" progId="Equation.Ribbit">
                  <p:embed/>
                  <p:pic>
                    <p:nvPicPr>
                      <p:cNvPr id="15" name="对象 14"/>
                      <p:cNvPicPr/>
                      <p:nvPr/>
                    </p:nvPicPr>
                    <p:blipFill>
                      <a:blip r:embed="rId9"/>
                      <a:stretch>
                        <a:fillRect/>
                      </a:stretch>
                    </p:blipFill>
                    <p:spPr>
                      <a:xfrm>
                        <a:off x="3881437" y="3722120"/>
                        <a:ext cx="322263" cy="269875"/>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200914312"/>
              </p:ext>
            </p:extLst>
          </p:nvPr>
        </p:nvGraphicFramePr>
        <p:xfrm>
          <a:off x="1247021" y="3745373"/>
          <a:ext cx="396192" cy="271883"/>
        </p:xfrm>
        <a:graphic>
          <a:graphicData uri="http://schemas.openxmlformats.org/presentationml/2006/ole">
            <mc:AlternateContent xmlns:mc="http://schemas.openxmlformats.org/markup-compatibility/2006">
              <mc:Choice xmlns:v="urn:schemas-microsoft-com:vml" Requires="v">
                <p:oleObj spid="_x0000_s7601" name="Formula" r:id="rId10" imgW="177840" imgH="119520" progId="Equation.Ribbit">
                  <p:embed/>
                </p:oleObj>
              </mc:Choice>
              <mc:Fallback>
                <p:oleObj name="Formula" r:id="rId10" imgW="177840" imgH="119520" progId="Equation.Ribbit">
                  <p:embed/>
                  <p:pic>
                    <p:nvPicPr>
                      <p:cNvPr id="17" name="对象 16"/>
                      <p:cNvPicPr/>
                      <p:nvPr/>
                    </p:nvPicPr>
                    <p:blipFill>
                      <a:blip r:embed="rId11"/>
                      <a:stretch>
                        <a:fillRect/>
                      </a:stretch>
                    </p:blipFill>
                    <p:spPr>
                      <a:xfrm>
                        <a:off x="1247021" y="3745373"/>
                        <a:ext cx="396192" cy="271883"/>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43134845"/>
              </p:ext>
            </p:extLst>
          </p:nvPr>
        </p:nvGraphicFramePr>
        <p:xfrm>
          <a:off x="1801069" y="3753621"/>
          <a:ext cx="493713" cy="303212"/>
        </p:xfrm>
        <a:graphic>
          <a:graphicData uri="http://schemas.openxmlformats.org/presentationml/2006/ole">
            <mc:AlternateContent xmlns:mc="http://schemas.openxmlformats.org/markup-compatibility/2006">
              <mc:Choice xmlns:v="urn:schemas-microsoft-com:vml" Requires="v">
                <p:oleObj spid="_x0000_s7602" name="Formula" r:id="rId12" imgW="219960" imgH="133560" progId="Equation.Ribbit">
                  <p:embed/>
                </p:oleObj>
              </mc:Choice>
              <mc:Fallback>
                <p:oleObj name="Formula" r:id="rId12" imgW="219960" imgH="133560" progId="Equation.Ribbit">
                  <p:embed/>
                  <p:pic>
                    <p:nvPicPr>
                      <p:cNvPr id="20" name="对象 19"/>
                      <p:cNvPicPr/>
                      <p:nvPr/>
                    </p:nvPicPr>
                    <p:blipFill>
                      <a:blip r:embed="rId13"/>
                      <a:stretch>
                        <a:fillRect/>
                      </a:stretch>
                    </p:blipFill>
                    <p:spPr>
                      <a:xfrm>
                        <a:off x="1801069" y="3753621"/>
                        <a:ext cx="493713" cy="303212"/>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368218339"/>
              </p:ext>
            </p:extLst>
          </p:nvPr>
        </p:nvGraphicFramePr>
        <p:xfrm>
          <a:off x="5823568" y="1000839"/>
          <a:ext cx="303213" cy="315912"/>
        </p:xfrm>
        <a:graphic>
          <a:graphicData uri="http://schemas.openxmlformats.org/presentationml/2006/ole">
            <mc:AlternateContent xmlns:mc="http://schemas.openxmlformats.org/markup-compatibility/2006">
              <mc:Choice xmlns:v="urn:schemas-microsoft-com:vml" Requires="v">
                <p:oleObj spid="_x0000_s7603" name="Formula" r:id="rId14" imgW="153720" imgH="160200" progId="Equation.Ribbit">
                  <p:embed/>
                </p:oleObj>
              </mc:Choice>
              <mc:Fallback>
                <p:oleObj name="Formula" r:id="rId14" imgW="153720" imgH="160200" progId="Equation.Ribbit">
                  <p:embed/>
                  <p:pic>
                    <p:nvPicPr>
                      <p:cNvPr id="4" name="对象 3"/>
                      <p:cNvPicPr/>
                      <p:nvPr/>
                    </p:nvPicPr>
                    <p:blipFill>
                      <a:blip r:embed="rId15"/>
                      <a:stretch>
                        <a:fillRect/>
                      </a:stretch>
                    </p:blipFill>
                    <p:spPr>
                      <a:xfrm>
                        <a:off x="5823568" y="1000839"/>
                        <a:ext cx="303213" cy="315912"/>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476630304"/>
              </p:ext>
            </p:extLst>
          </p:nvPr>
        </p:nvGraphicFramePr>
        <p:xfrm>
          <a:off x="1511429" y="1869944"/>
          <a:ext cx="3779837" cy="371475"/>
        </p:xfrm>
        <a:graphic>
          <a:graphicData uri="http://schemas.openxmlformats.org/presentationml/2006/ole">
            <mc:AlternateContent xmlns:mc="http://schemas.openxmlformats.org/markup-compatibility/2006">
              <mc:Choice xmlns:v="urn:schemas-microsoft-com:vml" Requires="v">
                <p:oleObj spid="_x0000_s7604" name="Formula" r:id="rId16" imgW="2106000" imgH="208440" progId="Equation.Ribbit">
                  <p:embed/>
                </p:oleObj>
              </mc:Choice>
              <mc:Fallback>
                <p:oleObj name="Formula" r:id="rId16" imgW="2106000" imgH="208440" progId="Equation.Ribbit">
                  <p:embed/>
                  <p:pic>
                    <p:nvPicPr>
                      <p:cNvPr id="0" name=""/>
                      <p:cNvPicPr/>
                      <p:nvPr/>
                    </p:nvPicPr>
                    <p:blipFill>
                      <a:blip r:embed="rId17"/>
                      <a:stretch>
                        <a:fillRect/>
                      </a:stretch>
                    </p:blipFill>
                    <p:spPr>
                      <a:xfrm>
                        <a:off x="1511429" y="1869944"/>
                        <a:ext cx="3779837" cy="371475"/>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4107783516"/>
              </p:ext>
            </p:extLst>
          </p:nvPr>
        </p:nvGraphicFramePr>
        <p:xfrm>
          <a:off x="1503772" y="2372794"/>
          <a:ext cx="4686300" cy="363538"/>
        </p:xfrm>
        <a:graphic>
          <a:graphicData uri="http://schemas.openxmlformats.org/presentationml/2006/ole">
            <mc:AlternateContent xmlns:mc="http://schemas.openxmlformats.org/markup-compatibility/2006">
              <mc:Choice xmlns:v="urn:schemas-microsoft-com:vml" Requires="v">
                <p:oleObj spid="_x0000_s7605" name="Formula" r:id="rId18" imgW="2610000" imgH="203400" progId="Equation.Ribbit">
                  <p:embed/>
                </p:oleObj>
              </mc:Choice>
              <mc:Fallback>
                <p:oleObj name="Formula" r:id="rId18" imgW="2610000" imgH="203400" progId="Equation.Ribbit">
                  <p:embed/>
                  <p:pic>
                    <p:nvPicPr>
                      <p:cNvPr id="12" name="对象 11"/>
                      <p:cNvPicPr/>
                      <p:nvPr/>
                    </p:nvPicPr>
                    <p:blipFill>
                      <a:blip r:embed="rId19"/>
                      <a:stretch>
                        <a:fillRect/>
                      </a:stretch>
                    </p:blipFill>
                    <p:spPr>
                      <a:xfrm>
                        <a:off x="1503772" y="2372794"/>
                        <a:ext cx="4686300" cy="363538"/>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1330301248"/>
              </p:ext>
            </p:extLst>
          </p:nvPr>
        </p:nvGraphicFramePr>
        <p:xfrm>
          <a:off x="1537087" y="2764999"/>
          <a:ext cx="2662238" cy="422275"/>
        </p:xfrm>
        <a:graphic>
          <a:graphicData uri="http://schemas.openxmlformats.org/presentationml/2006/ole">
            <mc:AlternateContent xmlns:mc="http://schemas.openxmlformats.org/markup-compatibility/2006">
              <mc:Choice xmlns:v="urn:schemas-microsoft-com:vml" Requires="v">
                <p:oleObj spid="_x0000_s7606" name="Formula" r:id="rId20" imgW="1482120" imgH="235080" progId="Equation.Ribbit">
                  <p:embed/>
                </p:oleObj>
              </mc:Choice>
              <mc:Fallback>
                <p:oleObj name="Formula" r:id="rId20" imgW="1482120" imgH="235080" progId="Equation.Ribbit">
                  <p:embed/>
                  <p:pic>
                    <p:nvPicPr>
                      <p:cNvPr id="19" name="对象 18"/>
                      <p:cNvPicPr/>
                      <p:nvPr/>
                    </p:nvPicPr>
                    <p:blipFill>
                      <a:blip r:embed="rId21"/>
                      <a:stretch>
                        <a:fillRect/>
                      </a:stretch>
                    </p:blipFill>
                    <p:spPr>
                      <a:xfrm>
                        <a:off x="1537087" y="2764999"/>
                        <a:ext cx="2662238" cy="422275"/>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886818910"/>
              </p:ext>
            </p:extLst>
          </p:nvPr>
        </p:nvGraphicFramePr>
        <p:xfrm>
          <a:off x="4381738" y="3708463"/>
          <a:ext cx="4497423" cy="303842"/>
        </p:xfrm>
        <a:graphic>
          <a:graphicData uri="http://schemas.openxmlformats.org/presentationml/2006/ole">
            <mc:AlternateContent xmlns:mc="http://schemas.openxmlformats.org/markup-compatibility/2006">
              <mc:Choice xmlns:v="urn:schemas-microsoft-com:vml" Requires="v">
                <p:oleObj spid="_x0000_s7607" name="Formula" r:id="rId22" imgW="2608920" imgH="176760" progId="Equation.Ribbit">
                  <p:embed/>
                </p:oleObj>
              </mc:Choice>
              <mc:Fallback>
                <p:oleObj name="Formula" r:id="rId22" imgW="2608920" imgH="176760" progId="Equation.Ribbit">
                  <p:embed/>
                  <p:pic>
                    <p:nvPicPr>
                      <p:cNvPr id="0" name=""/>
                      <p:cNvPicPr/>
                      <p:nvPr/>
                    </p:nvPicPr>
                    <p:blipFill>
                      <a:blip r:embed="rId23"/>
                      <a:stretch>
                        <a:fillRect/>
                      </a:stretch>
                    </p:blipFill>
                    <p:spPr>
                      <a:xfrm>
                        <a:off x="4381738" y="3708463"/>
                        <a:ext cx="4497423" cy="303842"/>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4046616051"/>
              </p:ext>
            </p:extLst>
          </p:nvPr>
        </p:nvGraphicFramePr>
        <p:xfrm>
          <a:off x="2452263" y="4142184"/>
          <a:ext cx="1808801" cy="326693"/>
        </p:xfrm>
        <a:graphic>
          <a:graphicData uri="http://schemas.openxmlformats.org/presentationml/2006/ole">
            <mc:AlternateContent xmlns:mc="http://schemas.openxmlformats.org/markup-compatibility/2006">
              <mc:Choice xmlns:v="urn:schemas-microsoft-com:vml" Requires="v">
                <p:oleObj spid="_x0000_s7608" name="Formula" r:id="rId24" imgW="974160" imgH="176760" progId="Equation.Ribbit">
                  <p:embed/>
                </p:oleObj>
              </mc:Choice>
              <mc:Fallback>
                <p:oleObj name="Formula" r:id="rId24" imgW="974160" imgH="176760" progId="Equation.Ribbit">
                  <p:embed/>
                  <p:pic>
                    <p:nvPicPr>
                      <p:cNvPr id="0" name=""/>
                      <p:cNvPicPr/>
                      <p:nvPr/>
                    </p:nvPicPr>
                    <p:blipFill>
                      <a:blip r:embed="rId25"/>
                      <a:stretch>
                        <a:fillRect/>
                      </a:stretch>
                    </p:blipFill>
                    <p:spPr>
                      <a:xfrm>
                        <a:off x="2452263" y="4142184"/>
                        <a:ext cx="1808801" cy="326693"/>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4067171437"/>
              </p:ext>
            </p:extLst>
          </p:nvPr>
        </p:nvGraphicFramePr>
        <p:xfrm>
          <a:off x="3984017" y="5396901"/>
          <a:ext cx="177800" cy="273050"/>
        </p:xfrm>
        <a:graphic>
          <a:graphicData uri="http://schemas.openxmlformats.org/presentationml/2006/ole">
            <mc:AlternateContent xmlns:mc="http://schemas.openxmlformats.org/markup-compatibility/2006">
              <mc:Choice xmlns:v="urn:schemas-microsoft-com:vml" Requires="v">
                <p:oleObj spid="_x0000_s7609" name="Formula" r:id="rId26" imgW="78840" imgH="119520" progId="Equation.Ribbit">
                  <p:embed/>
                </p:oleObj>
              </mc:Choice>
              <mc:Fallback>
                <p:oleObj name="Formula" r:id="rId26" imgW="78840" imgH="119520" progId="Equation.Ribbit">
                  <p:embed/>
                  <p:pic>
                    <p:nvPicPr>
                      <p:cNvPr id="17" name="对象 16"/>
                      <p:cNvPicPr/>
                      <p:nvPr/>
                    </p:nvPicPr>
                    <p:blipFill>
                      <a:blip r:embed="rId27"/>
                      <a:stretch>
                        <a:fillRect/>
                      </a:stretch>
                    </p:blipFill>
                    <p:spPr>
                      <a:xfrm>
                        <a:off x="3984017" y="5396901"/>
                        <a:ext cx="177800" cy="273050"/>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183350678"/>
              </p:ext>
            </p:extLst>
          </p:nvPr>
        </p:nvGraphicFramePr>
        <p:xfrm>
          <a:off x="3641725" y="5735638"/>
          <a:ext cx="1906588" cy="330200"/>
        </p:xfrm>
        <a:graphic>
          <a:graphicData uri="http://schemas.openxmlformats.org/presentationml/2006/ole">
            <mc:AlternateContent xmlns:mc="http://schemas.openxmlformats.org/markup-compatibility/2006">
              <mc:Choice xmlns:v="urn:schemas-microsoft-com:vml" Requires="v">
                <p:oleObj spid="_x0000_s7610" name="Formula" r:id="rId28" imgW="822960" imgH="142560" progId="Equation.Ribbit">
                  <p:embed/>
                </p:oleObj>
              </mc:Choice>
              <mc:Fallback>
                <p:oleObj name="Formula" r:id="rId28" imgW="822960" imgH="142560" progId="Equation.Ribbit">
                  <p:embed/>
                  <p:pic>
                    <p:nvPicPr>
                      <p:cNvPr id="0" name=""/>
                      <p:cNvPicPr/>
                      <p:nvPr/>
                    </p:nvPicPr>
                    <p:blipFill>
                      <a:blip r:embed="rId29"/>
                      <a:stretch>
                        <a:fillRect/>
                      </a:stretch>
                    </p:blipFill>
                    <p:spPr>
                      <a:xfrm>
                        <a:off x="3641725" y="5735638"/>
                        <a:ext cx="1906588" cy="330200"/>
                      </a:xfrm>
                      <a:prstGeom prst="rect">
                        <a:avLst/>
                      </a:prstGeom>
                    </p:spPr>
                  </p:pic>
                </p:oleObj>
              </mc:Fallback>
            </mc:AlternateContent>
          </a:graphicData>
        </a:graphic>
      </p:graphicFrame>
    </p:spTree>
    <p:extLst>
      <p:ext uri="{BB962C8B-B14F-4D97-AF65-F5344CB8AC3E}">
        <p14:creationId xmlns:p14="http://schemas.microsoft.com/office/powerpoint/2010/main" val="31955079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5.3 </a:t>
            </a:r>
            <a:r>
              <a:rPr lang="zh-CN" altLang="en-US" dirty="0"/>
              <a:t>误差逆传播算法</a:t>
            </a:r>
          </a:p>
        </p:txBody>
      </p:sp>
      <p:sp>
        <p:nvSpPr>
          <p:cNvPr id="3" name="内容占位符 2"/>
          <p:cNvSpPr>
            <a:spLocks noGrp="1"/>
          </p:cNvSpPr>
          <p:nvPr>
            <p:ph idx="1"/>
          </p:nvPr>
        </p:nvSpPr>
        <p:spPr>
          <a:xfrm>
            <a:off x="111889" y="952113"/>
            <a:ext cx="8616950" cy="5269279"/>
          </a:xfrm>
        </p:spPr>
        <p:txBody>
          <a:bodyPr>
            <a:normAutofit/>
          </a:bodyPr>
          <a:lstStyle/>
          <a:p>
            <a:pPr marL="0" indent="0">
              <a:lnSpc>
                <a:spcPct val="100000"/>
              </a:lnSpc>
              <a:buNone/>
            </a:pPr>
            <a:r>
              <a:rPr lang="en-US" altLang="zh-CN" sz="3000" dirty="0">
                <a:solidFill>
                  <a:schemeClr val="tx2"/>
                </a:solidFill>
                <a:ea typeface="微软雅黑" panose="020B0503020204020204" pitchFamily="34" charset="-122"/>
              </a:rPr>
              <a:t>BP </a:t>
            </a:r>
            <a:r>
              <a:rPr lang="zh-CN" altLang="en-US" sz="3000" dirty="0">
                <a:solidFill>
                  <a:schemeClr val="tx2"/>
                </a:solidFill>
                <a:ea typeface="微软雅黑" panose="020B0503020204020204" pitchFamily="34" charset="-122"/>
              </a:rPr>
              <a:t>学习算法</a:t>
            </a:r>
            <a:endParaRPr lang="en-US" altLang="zh-CN" sz="3000" dirty="0">
              <a:solidFill>
                <a:schemeClr val="tx2"/>
              </a:solidFill>
              <a:ea typeface="微软雅黑" panose="020B0503020204020204" pitchFamily="34" charset="-122"/>
            </a:endParaRPr>
          </a:p>
          <a:p>
            <a:pPr marL="342900" indent="-342900">
              <a:lnSpc>
                <a:spcPct val="100000"/>
              </a:lnSpc>
              <a:buFont typeface="Wingdings" panose="05000000000000000000" pitchFamily="2" charset="2"/>
              <a:buChar char="l"/>
            </a:pPr>
            <a:r>
              <a:rPr lang="zh-CN" altLang="en-US" sz="2000" dirty="0" smtClean="0"/>
              <a:t> </a:t>
            </a:r>
            <a:r>
              <a:rPr lang="en-US" altLang="zh-CN" sz="2000" dirty="0" smtClean="0"/>
              <a:t>BP</a:t>
            </a:r>
            <a:r>
              <a:rPr lang="zh-CN" altLang="en-US" sz="2000" dirty="0" smtClean="0"/>
              <a:t>算法基于梯度下降策略</a:t>
            </a:r>
            <a:r>
              <a:rPr lang="en-US" altLang="zh-CN" sz="2000" dirty="0" smtClean="0"/>
              <a:t>, </a:t>
            </a:r>
            <a:r>
              <a:rPr lang="zh-CN" altLang="en-US" sz="2000" dirty="0" smtClean="0"/>
              <a:t>以目标的负梯度方向对参数进行调整</a:t>
            </a:r>
            <a:r>
              <a:rPr lang="en-US" altLang="zh-CN" sz="2000" dirty="0" smtClean="0"/>
              <a:t>. </a:t>
            </a:r>
            <a:r>
              <a:rPr lang="zh-CN" altLang="en-US" sz="2000" dirty="0" smtClean="0"/>
              <a:t>对误差 </a:t>
            </a:r>
            <a:r>
              <a:rPr lang="en-US" altLang="zh-CN" sz="2000" dirty="0" smtClean="0"/>
              <a:t>    , </a:t>
            </a:r>
            <a:r>
              <a:rPr lang="zh-CN" altLang="en-US" sz="2000" dirty="0" smtClean="0"/>
              <a:t>给定学习率 </a:t>
            </a:r>
            <a:endParaRPr lang="en-US" altLang="zh-CN" sz="2000" dirty="0" smtClean="0"/>
          </a:p>
          <a:p>
            <a:pPr marL="342900" indent="-342900">
              <a:lnSpc>
                <a:spcPct val="100000"/>
              </a:lnSpc>
              <a:buFont typeface="Wingdings" panose="05000000000000000000" pitchFamily="2" charset="2"/>
              <a:buChar char="l"/>
            </a:pPr>
            <a:endParaRPr lang="en-US" altLang="zh-CN" dirty="0" smtClean="0"/>
          </a:p>
          <a:p>
            <a:pPr marL="0" indent="0">
              <a:lnSpc>
                <a:spcPct val="100000"/>
              </a:lnSpc>
              <a:buNone/>
            </a:pPr>
            <a:endParaRPr lang="en-US" altLang="zh-CN" sz="2000" i="1" dirty="0" smtClean="0"/>
          </a:p>
          <a:p>
            <a:pPr marL="342900" indent="-342900">
              <a:lnSpc>
                <a:spcPct val="100000"/>
              </a:lnSpc>
              <a:buFont typeface="Wingdings" panose="05000000000000000000" pitchFamily="2" charset="2"/>
              <a:buChar char="l"/>
            </a:pPr>
            <a:endParaRPr lang="en-US" altLang="zh-CN" sz="2000" dirty="0"/>
          </a:p>
          <a:p>
            <a:pPr marL="0" indent="0">
              <a:lnSpc>
                <a:spcPct val="100000"/>
              </a:lnSpc>
              <a:buNone/>
            </a:pPr>
            <a:endParaRPr lang="zh-CN" altLang="en-US" sz="2000" dirty="0"/>
          </a:p>
        </p:txBody>
      </p:sp>
      <p:graphicFrame>
        <p:nvGraphicFramePr>
          <p:cNvPr id="25" name="对象 24"/>
          <p:cNvGraphicFramePr>
            <a:graphicFrameLocks noChangeAspect="1"/>
          </p:cNvGraphicFramePr>
          <p:nvPr>
            <p:extLst>
              <p:ext uri="{D42A27DB-BD31-4B8C-83A1-F6EECF244321}">
                <p14:modId xmlns:p14="http://schemas.microsoft.com/office/powerpoint/2010/main" val="4063178891"/>
              </p:ext>
            </p:extLst>
          </p:nvPr>
        </p:nvGraphicFramePr>
        <p:xfrm>
          <a:off x="828114" y="1940293"/>
          <a:ext cx="307975" cy="279400"/>
        </p:xfrm>
        <a:graphic>
          <a:graphicData uri="http://schemas.openxmlformats.org/presentationml/2006/ole">
            <mc:AlternateContent xmlns:mc="http://schemas.openxmlformats.org/markup-compatibility/2006">
              <mc:Choice xmlns:v="urn:schemas-microsoft-com:vml" Requires="v">
                <p:oleObj spid="_x0000_s8420" name="Formula" r:id="rId3" imgW="171720" imgH="156240" progId="Equation.Ribbit">
                  <p:embed/>
                </p:oleObj>
              </mc:Choice>
              <mc:Fallback>
                <p:oleObj name="Formula" r:id="rId3" imgW="171720" imgH="156240" progId="Equation.Ribbit">
                  <p:embed/>
                  <p:pic>
                    <p:nvPicPr>
                      <p:cNvPr id="21" name="对象 20"/>
                      <p:cNvPicPr/>
                      <p:nvPr/>
                    </p:nvPicPr>
                    <p:blipFill>
                      <a:blip r:embed="rId4"/>
                      <a:stretch>
                        <a:fillRect/>
                      </a:stretch>
                    </p:blipFill>
                    <p:spPr>
                      <a:xfrm>
                        <a:off x="828114" y="1940293"/>
                        <a:ext cx="307975" cy="279400"/>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3091215705"/>
              </p:ext>
            </p:extLst>
          </p:nvPr>
        </p:nvGraphicFramePr>
        <p:xfrm>
          <a:off x="2727165" y="1926316"/>
          <a:ext cx="185195" cy="219075"/>
        </p:xfrm>
        <a:graphic>
          <a:graphicData uri="http://schemas.openxmlformats.org/presentationml/2006/ole">
            <mc:AlternateContent xmlns:mc="http://schemas.openxmlformats.org/markup-compatibility/2006">
              <mc:Choice xmlns:v="urn:schemas-microsoft-com:vml" Requires="v">
                <p:oleObj spid="_x0000_s8421" name="Formula" r:id="rId5" imgW="82800" imgH="122040" progId="Equation.Ribbit">
                  <p:embed/>
                </p:oleObj>
              </mc:Choice>
              <mc:Fallback>
                <p:oleObj name="Formula" r:id="rId5" imgW="82800" imgH="122040" progId="Equation.Ribbit">
                  <p:embed/>
                  <p:pic>
                    <p:nvPicPr>
                      <p:cNvPr id="25" name="对象 24"/>
                      <p:cNvPicPr/>
                      <p:nvPr/>
                    </p:nvPicPr>
                    <p:blipFill>
                      <a:blip r:embed="rId6"/>
                      <a:stretch>
                        <a:fillRect/>
                      </a:stretch>
                    </p:blipFill>
                    <p:spPr>
                      <a:xfrm>
                        <a:off x="2727165" y="1926316"/>
                        <a:ext cx="185195" cy="219075"/>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1627060211"/>
              </p:ext>
            </p:extLst>
          </p:nvPr>
        </p:nvGraphicFramePr>
        <p:xfrm>
          <a:off x="1686554" y="2232165"/>
          <a:ext cx="2250362" cy="558041"/>
        </p:xfrm>
        <a:graphic>
          <a:graphicData uri="http://schemas.openxmlformats.org/presentationml/2006/ole">
            <mc:AlternateContent xmlns:mc="http://schemas.openxmlformats.org/markup-compatibility/2006">
              <mc:Choice xmlns:v="urn:schemas-microsoft-com:vml" Requires="v">
                <p:oleObj spid="_x0000_s8422" name="Formula" r:id="rId7" imgW="1016280" imgH="251640" progId="Equation.Ribbit">
                  <p:embed/>
                </p:oleObj>
              </mc:Choice>
              <mc:Fallback>
                <p:oleObj name="Formula" r:id="rId7" imgW="1016280" imgH="251640" progId="Equation.Ribbit">
                  <p:embed/>
                  <p:pic>
                    <p:nvPicPr>
                      <p:cNvPr id="26" name="对象 25"/>
                      <p:cNvPicPr/>
                      <p:nvPr/>
                    </p:nvPicPr>
                    <p:blipFill>
                      <a:blip r:embed="rId8"/>
                      <a:stretch>
                        <a:fillRect/>
                      </a:stretch>
                    </p:blipFill>
                    <p:spPr>
                      <a:xfrm>
                        <a:off x="1686554" y="2232165"/>
                        <a:ext cx="2250362" cy="558041"/>
                      </a:xfrm>
                      <a:prstGeom prst="rect">
                        <a:avLst/>
                      </a:prstGeom>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1388396592"/>
              </p:ext>
            </p:extLst>
          </p:nvPr>
        </p:nvGraphicFramePr>
        <p:xfrm>
          <a:off x="1589860" y="2790206"/>
          <a:ext cx="3533489" cy="832920"/>
        </p:xfrm>
        <a:graphic>
          <a:graphicData uri="http://schemas.openxmlformats.org/presentationml/2006/ole">
            <mc:AlternateContent xmlns:mc="http://schemas.openxmlformats.org/markup-compatibility/2006">
              <mc:Choice xmlns:v="urn:schemas-microsoft-com:vml" Requires="v">
                <p:oleObj spid="_x0000_s8423" name="Formula" r:id="rId9" imgW="1317240" imgH="311400" progId="Equation.Ribbit">
                  <p:embed/>
                </p:oleObj>
              </mc:Choice>
              <mc:Fallback>
                <p:oleObj name="Formula" r:id="rId9" imgW="1317240" imgH="311400" progId="Equation.Ribbit">
                  <p:embed/>
                  <p:pic>
                    <p:nvPicPr>
                      <p:cNvPr id="28" name="对象 27"/>
                      <p:cNvPicPr/>
                      <p:nvPr/>
                    </p:nvPicPr>
                    <p:blipFill>
                      <a:blip r:embed="rId10"/>
                      <a:stretch>
                        <a:fillRect/>
                      </a:stretch>
                    </p:blipFill>
                    <p:spPr>
                      <a:xfrm>
                        <a:off x="1589860" y="2790206"/>
                        <a:ext cx="3533489" cy="832920"/>
                      </a:xfrm>
                      <a:prstGeom prst="rect">
                        <a:avLst/>
                      </a:prstGeom>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2071328303"/>
              </p:ext>
            </p:extLst>
          </p:nvPr>
        </p:nvGraphicFramePr>
        <p:xfrm>
          <a:off x="1589860" y="3632489"/>
          <a:ext cx="4563805" cy="1989212"/>
        </p:xfrm>
        <a:graphic>
          <a:graphicData uri="http://schemas.openxmlformats.org/presentationml/2006/ole">
            <mc:AlternateContent xmlns:mc="http://schemas.openxmlformats.org/markup-compatibility/2006">
              <mc:Choice xmlns:v="urn:schemas-microsoft-com:vml" Requires="v">
                <p:oleObj spid="_x0000_s8424" name="Formula" r:id="rId11" imgW="2100600" imgH="914400" progId="Equation.Ribbit">
                  <p:embed/>
                </p:oleObj>
              </mc:Choice>
              <mc:Fallback>
                <p:oleObj name="Formula" r:id="rId11" imgW="2100600" imgH="914400" progId="Equation.Ribbit">
                  <p:embed/>
                  <p:pic>
                    <p:nvPicPr>
                      <p:cNvPr id="30" name="对象 29"/>
                      <p:cNvPicPr/>
                      <p:nvPr/>
                    </p:nvPicPr>
                    <p:blipFill>
                      <a:blip r:embed="rId12"/>
                      <a:stretch>
                        <a:fillRect/>
                      </a:stretch>
                    </p:blipFill>
                    <p:spPr>
                      <a:xfrm>
                        <a:off x="1589860" y="3632489"/>
                        <a:ext cx="4563805" cy="1989212"/>
                      </a:xfrm>
                      <a:prstGeom prst="rect">
                        <a:avLst/>
                      </a:prstGeom>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2378033153"/>
              </p:ext>
            </p:extLst>
          </p:nvPr>
        </p:nvGraphicFramePr>
        <p:xfrm>
          <a:off x="1530900" y="5741226"/>
          <a:ext cx="3132137" cy="398462"/>
        </p:xfrm>
        <a:graphic>
          <a:graphicData uri="http://schemas.openxmlformats.org/presentationml/2006/ole">
            <mc:AlternateContent xmlns:mc="http://schemas.openxmlformats.org/markup-compatibility/2006">
              <mc:Choice xmlns:v="urn:schemas-microsoft-com:vml" Requires="v">
                <p:oleObj spid="_x0000_s8425" name="Formula" r:id="rId13" imgW="1414800" imgH="179280" progId="Equation.Ribbit">
                  <p:embed/>
                </p:oleObj>
              </mc:Choice>
              <mc:Fallback>
                <p:oleObj name="Formula" r:id="rId13" imgW="1414800" imgH="179280" progId="Equation.Ribbit">
                  <p:embed/>
                  <p:pic>
                    <p:nvPicPr>
                      <p:cNvPr id="28" name="对象 27"/>
                      <p:cNvPicPr/>
                      <p:nvPr/>
                    </p:nvPicPr>
                    <p:blipFill>
                      <a:blip r:embed="rId14"/>
                      <a:stretch>
                        <a:fillRect/>
                      </a:stretch>
                    </p:blipFill>
                    <p:spPr>
                      <a:xfrm>
                        <a:off x="1530900" y="5741226"/>
                        <a:ext cx="3132137" cy="398462"/>
                      </a:xfrm>
                      <a:prstGeom prst="rect">
                        <a:avLst/>
                      </a:prstGeom>
                    </p:spPr>
                  </p:pic>
                </p:oleObj>
              </mc:Fallback>
            </mc:AlternateContent>
          </a:graphicData>
        </a:graphic>
      </p:graphicFrame>
      <p:pic>
        <p:nvPicPr>
          <p:cNvPr id="10" name="内容占位符 4"/>
          <p:cNvPicPr>
            <a:picLocks noChangeAspect="1"/>
          </p:cNvPicPr>
          <p:nvPr/>
        </p:nvPicPr>
        <p:blipFill>
          <a:blip r:embed="rId15"/>
          <a:stretch>
            <a:fillRect/>
          </a:stretch>
        </p:blipFill>
        <p:spPr>
          <a:xfrm>
            <a:off x="5395870" y="2834709"/>
            <a:ext cx="3592673" cy="1981102"/>
          </a:xfrm>
          <a:prstGeom prst="rect">
            <a:avLst/>
          </a:prstGeom>
        </p:spPr>
      </p:pic>
    </p:spTree>
    <p:extLst>
      <p:ext uri="{BB962C8B-B14F-4D97-AF65-F5344CB8AC3E}">
        <p14:creationId xmlns:p14="http://schemas.microsoft.com/office/powerpoint/2010/main" val="24179073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内容占位符 4"/>
          <p:cNvPicPr>
            <a:picLocks noChangeAspect="1"/>
          </p:cNvPicPr>
          <p:nvPr/>
        </p:nvPicPr>
        <p:blipFill>
          <a:blip r:embed="rId3"/>
          <a:stretch>
            <a:fillRect/>
          </a:stretch>
        </p:blipFill>
        <p:spPr>
          <a:xfrm>
            <a:off x="4982509" y="1014543"/>
            <a:ext cx="3592673" cy="1981102"/>
          </a:xfrm>
          <a:prstGeom prst="rect">
            <a:avLst/>
          </a:prstGeom>
        </p:spPr>
      </p:pic>
      <p:sp>
        <p:nvSpPr>
          <p:cNvPr id="2" name="标题 1"/>
          <p:cNvSpPr>
            <a:spLocks noGrp="1"/>
          </p:cNvSpPr>
          <p:nvPr>
            <p:ph type="title"/>
          </p:nvPr>
        </p:nvSpPr>
        <p:spPr/>
        <p:txBody>
          <a:bodyPr/>
          <a:lstStyle/>
          <a:p>
            <a:r>
              <a:rPr lang="en-US" altLang="zh-CN" dirty="0" smtClean="0"/>
              <a:t>5.3 </a:t>
            </a:r>
            <a:r>
              <a:rPr lang="zh-CN" altLang="en-US" dirty="0"/>
              <a:t>误差逆传播算法</a:t>
            </a:r>
          </a:p>
        </p:txBody>
      </p:sp>
      <p:sp>
        <p:nvSpPr>
          <p:cNvPr id="3" name="内容占位符 2"/>
          <p:cNvSpPr>
            <a:spLocks noGrp="1"/>
          </p:cNvSpPr>
          <p:nvPr>
            <p:ph idx="1"/>
          </p:nvPr>
        </p:nvSpPr>
        <p:spPr>
          <a:xfrm>
            <a:off x="111889" y="952113"/>
            <a:ext cx="8616950" cy="5269279"/>
          </a:xfrm>
        </p:spPr>
        <p:txBody>
          <a:bodyPr>
            <a:normAutofit/>
          </a:bodyPr>
          <a:lstStyle/>
          <a:p>
            <a:pPr marL="0" indent="0">
              <a:lnSpc>
                <a:spcPct val="100000"/>
              </a:lnSpc>
              <a:buNone/>
            </a:pPr>
            <a:r>
              <a:rPr lang="en-US" altLang="zh-CN" sz="3000" dirty="0">
                <a:solidFill>
                  <a:schemeClr val="tx2"/>
                </a:solidFill>
                <a:ea typeface="微软雅黑" panose="020B0503020204020204" pitchFamily="34" charset="-122"/>
              </a:rPr>
              <a:t>BP </a:t>
            </a:r>
            <a:r>
              <a:rPr lang="zh-CN" altLang="en-US" sz="3000" dirty="0">
                <a:solidFill>
                  <a:schemeClr val="tx2"/>
                </a:solidFill>
                <a:ea typeface="微软雅黑" panose="020B0503020204020204" pitchFamily="34" charset="-122"/>
              </a:rPr>
              <a:t>学习算法</a:t>
            </a:r>
            <a:endParaRPr lang="en-US" altLang="zh-CN" sz="3000" dirty="0">
              <a:solidFill>
                <a:schemeClr val="tx2"/>
              </a:solidFill>
              <a:ea typeface="微软雅黑" panose="020B0503020204020204" pitchFamily="34" charset="-122"/>
            </a:endParaRPr>
          </a:p>
          <a:p>
            <a:pPr marL="342900" indent="-342900">
              <a:lnSpc>
                <a:spcPct val="100000"/>
              </a:lnSpc>
              <a:buFont typeface="Wingdings" panose="05000000000000000000" pitchFamily="2" charset="2"/>
              <a:buChar char="l"/>
            </a:pPr>
            <a:r>
              <a:rPr lang="zh-CN" altLang="en-US" sz="2000" dirty="0" smtClean="0"/>
              <a:t> 类似的可以推导出：</a:t>
            </a:r>
            <a:endParaRPr lang="en-US" altLang="zh-CN" sz="2000" dirty="0" smtClean="0"/>
          </a:p>
          <a:p>
            <a:pPr marL="342900" indent="-342900">
              <a:lnSpc>
                <a:spcPct val="100000"/>
              </a:lnSpc>
              <a:buFont typeface="Wingdings" panose="05000000000000000000" pitchFamily="2" charset="2"/>
              <a:buChar char="l"/>
            </a:pPr>
            <a:endParaRPr lang="en-US" altLang="zh-CN" sz="2000" dirty="0"/>
          </a:p>
          <a:p>
            <a:pPr marL="342900" indent="-342900">
              <a:lnSpc>
                <a:spcPct val="100000"/>
              </a:lnSpc>
              <a:buFont typeface="Wingdings" panose="05000000000000000000" pitchFamily="2" charset="2"/>
              <a:buChar char="l"/>
            </a:pPr>
            <a:endParaRPr lang="en-US" altLang="zh-CN" sz="2000" dirty="0" smtClean="0"/>
          </a:p>
          <a:p>
            <a:pPr marL="0" indent="0">
              <a:lnSpc>
                <a:spcPct val="100000"/>
              </a:lnSpc>
              <a:buNone/>
            </a:pPr>
            <a:endParaRPr lang="en-US" altLang="zh-CN" sz="2000" dirty="0" smtClean="0"/>
          </a:p>
          <a:p>
            <a:pPr marL="0" indent="0">
              <a:lnSpc>
                <a:spcPct val="100000"/>
              </a:lnSpc>
              <a:buNone/>
            </a:pPr>
            <a:r>
              <a:rPr lang="zh-CN" altLang="en-US" sz="2000" dirty="0" smtClean="0"/>
              <a:t>其中</a:t>
            </a:r>
            <a:endParaRPr lang="en-US" altLang="zh-CN" sz="2000" dirty="0" smtClean="0"/>
          </a:p>
          <a:p>
            <a:pPr marL="0" indent="0">
              <a:lnSpc>
                <a:spcPct val="100000"/>
              </a:lnSpc>
              <a:buNone/>
            </a:pPr>
            <a:endParaRPr lang="en-US" altLang="zh-CN" sz="2000" dirty="0"/>
          </a:p>
          <a:p>
            <a:pPr marL="0" indent="0">
              <a:lnSpc>
                <a:spcPct val="100000"/>
              </a:lnSpc>
              <a:buNone/>
            </a:pPr>
            <a:endParaRPr lang="en-US" altLang="zh-CN" sz="2000" dirty="0" smtClean="0"/>
          </a:p>
          <a:p>
            <a:pPr marL="0" indent="0">
              <a:lnSpc>
                <a:spcPct val="100000"/>
              </a:lnSpc>
              <a:buNone/>
            </a:pPr>
            <a:endParaRPr lang="en-US" altLang="zh-CN" sz="2000" dirty="0"/>
          </a:p>
          <a:p>
            <a:pPr marL="0" indent="0">
              <a:lnSpc>
                <a:spcPct val="100000"/>
              </a:lnSpc>
              <a:buNone/>
            </a:pPr>
            <a:endParaRPr lang="en-US" altLang="zh-CN" sz="2000" dirty="0" smtClean="0"/>
          </a:p>
          <a:p>
            <a:pPr marL="342900" indent="-342900">
              <a:lnSpc>
                <a:spcPct val="100000"/>
              </a:lnSpc>
              <a:buFont typeface="Wingdings" panose="05000000000000000000" pitchFamily="2" charset="2"/>
              <a:buChar char="l"/>
            </a:pPr>
            <a:r>
              <a:rPr lang="zh-CN" altLang="en-US" sz="2000" dirty="0" smtClean="0"/>
              <a:t>学习率              控制着算法每一轮迭代中的更新步长</a:t>
            </a:r>
            <a:r>
              <a:rPr lang="en-US" altLang="zh-CN" sz="2000" dirty="0" smtClean="0"/>
              <a:t>, </a:t>
            </a:r>
            <a:r>
              <a:rPr lang="zh-CN" altLang="en-US" sz="2000" dirty="0" smtClean="0"/>
              <a:t>若太长则让容易震荡</a:t>
            </a:r>
            <a:r>
              <a:rPr lang="en-US" altLang="zh-CN" sz="2000" dirty="0" smtClean="0"/>
              <a:t>, </a:t>
            </a:r>
            <a:r>
              <a:rPr lang="zh-CN" altLang="en-US" sz="2000" dirty="0" smtClean="0"/>
              <a:t>太小则收敛速度又会过慢</a:t>
            </a:r>
            <a:r>
              <a:rPr lang="en-US" altLang="zh-CN" sz="2000" dirty="0" smtClean="0"/>
              <a:t>. </a:t>
            </a:r>
            <a:endParaRPr lang="en-US" altLang="zh-CN" sz="2000" dirty="0"/>
          </a:p>
          <a:p>
            <a:pPr marL="0" indent="0">
              <a:lnSpc>
                <a:spcPct val="100000"/>
              </a:lnSpc>
              <a:buNone/>
            </a:pPr>
            <a:endParaRPr lang="en-US" altLang="zh-CN" sz="2000" dirty="0" smtClean="0"/>
          </a:p>
          <a:p>
            <a:pPr marL="342900" indent="-342900">
              <a:lnSpc>
                <a:spcPct val="100000"/>
              </a:lnSpc>
              <a:buFont typeface="Wingdings" panose="05000000000000000000" pitchFamily="2" charset="2"/>
              <a:buChar char="l"/>
            </a:pPr>
            <a:endParaRPr lang="en-US" altLang="zh-CN" sz="2000" dirty="0" smtClean="0"/>
          </a:p>
          <a:p>
            <a:pPr marL="342900" indent="-342900">
              <a:lnSpc>
                <a:spcPct val="100000"/>
              </a:lnSpc>
              <a:buFont typeface="Wingdings" panose="05000000000000000000" pitchFamily="2" charset="2"/>
              <a:buChar char="l"/>
            </a:pPr>
            <a:endParaRPr lang="en-US" altLang="zh-CN" dirty="0" smtClean="0"/>
          </a:p>
          <a:p>
            <a:pPr marL="0" indent="0">
              <a:lnSpc>
                <a:spcPct val="100000"/>
              </a:lnSpc>
              <a:buNone/>
            </a:pPr>
            <a:endParaRPr lang="en-US" altLang="zh-CN" sz="2000" i="1" dirty="0" smtClean="0"/>
          </a:p>
          <a:p>
            <a:pPr marL="342900" indent="-342900">
              <a:lnSpc>
                <a:spcPct val="100000"/>
              </a:lnSpc>
              <a:buFont typeface="Wingdings" panose="05000000000000000000" pitchFamily="2" charset="2"/>
              <a:buChar char="l"/>
            </a:pPr>
            <a:endParaRPr lang="en-US" altLang="zh-CN" sz="2000" dirty="0"/>
          </a:p>
          <a:p>
            <a:pPr marL="0" indent="0">
              <a:lnSpc>
                <a:spcPct val="100000"/>
              </a:lnSpc>
              <a:buNone/>
            </a:pPr>
            <a:endParaRPr lang="zh-CN" altLang="en-US" sz="2000" dirty="0"/>
          </a:p>
        </p:txBody>
      </p:sp>
      <p:graphicFrame>
        <p:nvGraphicFramePr>
          <p:cNvPr id="28" name="对象 27"/>
          <p:cNvGraphicFramePr>
            <a:graphicFrameLocks noChangeAspect="1"/>
          </p:cNvGraphicFramePr>
          <p:nvPr>
            <p:extLst>
              <p:ext uri="{D42A27DB-BD31-4B8C-83A1-F6EECF244321}">
                <p14:modId xmlns:p14="http://schemas.microsoft.com/office/powerpoint/2010/main" val="2219459391"/>
              </p:ext>
            </p:extLst>
          </p:nvPr>
        </p:nvGraphicFramePr>
        <p:xfrm>
          <a:off x="898483" y="1917185"/>
          <a:ext cx="3194050" cy="1374775"/>
        </p:xfrm>
        <a:graphic>
          <a:graphicData uri="http://schemas.openxmlformats.org/presentationml/2006/ole">
            <mc:AlternateContent xmlns:mc="http://schemas.openxmlformats.org/markup-compatibility/2006">
              <mc:Choice xmlns:v="urn:schemas-microsoft-com:vml" Requires="v">
                <p:oleObj spid="_x0000_s9357" name="Formula" r:id="rId4" imgW="1441800" imgH="622440" progId="Equation.Ribbit">
                  <p:embed/>
                </p:oleObj>
              </mc:Choice>
              <mc:Fallback>
                <p:oleObj name="Formula" r:id="rId4" imgW="1441800" imgH="622440" progId="Equation.Ribbit">
                  <p:embed/>
                  <p:pic>
                    <p:nvPicPr>
                      <p:cNvPr id="28" name="对象 27"/>
                      <p:cNvPicPr/>
                      <p:nvPr/>
                    </p:nvPicPr>
                    <p:blipFill>
                      <a:blip r:embed="rId5"/>
                      <a:stretch>
                        <a:fillRect/>
                      </a:stretch>
                    </p:blipFill>
                    <p:spPr>
                      <a:xfrm>
                        <a:off x="898483" y="1917185"/>
                        <a:ext cx="3194050" cy="1374775"/>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722247558"/>
              </p:ext>
            </p:extLst>
          </p:nvPr>
        </p:nvGraphicFramePr>
        <p:xfrm>
          <a:off x="768679" y="3513811"/>
          <a:ext cx="3869152" cy="1743869"/>
        </p:xfrm>
        <a:graphic>
          <a:graphicData uri="http://schemas.openxmlformats.org/presentationml/2006/ole">
            <mc:AlternateContent xmlns:mc="http://schemas.openxmlformats.org/markup-compatibility/2006">
              <mc:Choice xmlns:v="urn:schemas-microsoft-com:vml" Requires="v">
                <p:oleObj spid="_x0000_s9358" name="Formula" r:id="rId6" imgW="1962360" imgH="884160" progId="Equation.Ribbit">
                  <p:embed/>
                </p:oleObj>
              </mc:Choice>
              <mc:Fallback>
                <p:oleObj name="Formula" r:id="rId6" imgW="1962360" imgH="884160" progId="Equation.Ribbit">
                  <p:embed/>
                  <p:pic>
                    <p:nvPicPr>
                      <p:cNvPr id="31" name="对象 30"/>
                      <p:cNvPicPr/>
                      <p:nvPr/>
                    </p:nvPicPr>
                    <p:blipFill>
                      <a:blip r:embed="rId7"/>
                      <a:stretch>
                        <a:fillRect/>
                      </a:stretch>
                    </p:blipFill>
                    <p:spPr>
                      <a:xfrm>
                        <a:off x="768679" y="3513811"/>
                        <a:ext cx="3869152" cy="174386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668894679"/>
              </p:ext>
            </p:extLst>
          </p:nvPr>
        </p:nvGraphicFramePr>
        <p:xfrm>
          <a:off x="5184314" y="3379668"/>
          <a:ext cx="3663950" cy="1878012"/>
        </p:xfrm>
        <a:graphic>
          <a:graphicData uri="http://schemas.openxmlformats.org/presentationml/2006/ole">
            <mc:AlternateContent xmlns:mc="http://schemas.openxmlformats.org/markup-compatibility/2006">
              <mc:Choice xmlns:v="urn:schemas-microsoft-com:vml" Requires="v">
                <p:oleObj spid="_x0000_s9359" name="Formula" r:id="rId8" imgW="1978920" imgH="1014840" progId="Equation.Ribbit">
                  <p:embed/>
                </p:oleObj>
              </mc:Choice>
              <mc:Fallback>
                <p:oleObj name="Formula" r:id="rId8" imgW="1978920" imgH="1014840" progId="Equation.Ribbit">
                  <p:embed/>
                  <p:pic>
                    <p:nvPicPr>
                      <p:cNvPr id="0" name=""/>
                      <p:cNvPicPr/>
                      <p:nvPr/>
                    </p:nvPicPr>
                    <p:blipFill>
                      <a:blip r:embed="rId9"/>
                      <a:stretch>
                        <a:fillRect/>
                      </a:stretch>
                    </p:blipFill>
                    <p:spPr>
                      <a:xfrm>
                        <a:off x="5184314" y="3379668"/>
                        <a:ext cx="3663950" cy="1878012"/>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012310490"/>
              </p:ext>
            </p:extLst>
          </p:nvPr>
        </p:nvGraphicFramePr>
        <p:xfrm>
          <a:off x="1403858" y="5479532"/>
          <a:ext cx="1039338" cy="310126"/>
        </p:xfrm>
        <a:graphic>
          <a:graphicData uri="http://schemas.openxmlformats.org/presentationml/2006/ole">
            <mc:AlternateContent xmlns:mc="http://schemas.openxmlformats.org/markup-compatibility/2006">
              <mc:Choice xmlns:v="urn:schemas-microsoft-com:vml" Requires="v">
                <p:oleObj spid="_x0000_s9360" name="Formula" r:id="rId10" imgW="590760" imgH="176760" progId="Equation.Ribbit">
                  <p:embed/>
                </p:oleObj>
              </mc:Choice>
              <mc:Fallback>
                <p:oleObj name="Formula" r:id="rId10" imgW="590760" imgH="176760" progId="Equation.Ribbit">
                  <p:embed/>
                  <p:pic>
                    <p:nvPicPr>
                      <p:cNvPr id="13" name="对象 12"/>
                      <p:cNvPicPr/>
                      <p:nvPr/>
                    </p:nvPicPr>
                    <p:blipFill>
                      <a:blip r:embed="rId11"/>
                      <a:stretch>
                        <a:fillRect/>
                      </a:stretch>
                    </p:blipFill>
                    <p:spPr>
                      <a:xfrm>
                        <a:off x="1403858" y="5479532"/>
                        <a:ext cx="1039338" cy="310126"/>
                      </a:xfrm>
                      <a:prstGeom prst="rect">
                        <a:avLst/>
                      </a:prstGeom>
                    </p:spPr>
                  </p:pic>
                </p:oleObj>
              </mc:Fallback>
            </mc:AlternateContent>
          </a:graphicData>
        </a:graphic>
      </p:graphicFrame>
    </p:spTree>
    <p:extLst>
      <p:ext uri="{BB962C8B-B14F-4D97-AF65-F5344CB8AC3E}">
        <p14:creationId xmlns:p14="http://schemas.microsoft.com/office/powerpoint/2010/main" val="34888417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5.3 </a:t>
            </a:r>
            <a:r>
              <a:rPr lang="zh-CN" altLang="en-US" dirty="0" smtClean="0"/>
              <a:t>误差逆传播算法</a:t>
            </a:r>
            <a:endParaRPr lang="zh-CN" altLang="en-US" dirty="0"/>
          </a:p>
        </p:txBody>
      </p:sp>
      <p:pic>
        <p:nvPicPr>
          <p:cNvPr id="4" name="内容占位符 3" descr="屏幕剪辑"/>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15185" y="1158875"/>
            <a:ext cx="7907280" cy="4930775"/>
          </a:xfrm>
        </p:spPr>
      </p:pic>
      <p:sp>
        <p:nvSpPr>
          <p:cNvPr id="3" name="矩形 2"/>
          <p:cNvSpPr/>
          <p:nvPr/>
        </p:nvSpPr>
        <p:spPr>
          <a:xfrm>
            <a:off x="260350" y="820738"/>
            <a:ext cx="2355132" cy="553998"/>
          </a:xfrm>
          <a:prstGeom prst="rect">
            <a:avLst/>
          </a:prstGeom>
        </p:spPr>
        <p:txBody>
          <a:bodyPr wrap="none">
            <a:spAutoFit/>
          </a:bodyPr>
          <a:lstStyle/>
          <a:p>
            <a:r>
              <a:rPr lang="en-US" altLang="zh-CN" sz="3000" dirty="0">
                <a:solidFill>
                  <a:schemeClr val="tx2"/>
                </a:solidFill>
                <a:ea typeface="微软雅黑" panose="020B0503020204020204" pitchFamily="34" charset="-122"/>
              </a:rPr>
              <a:t>BP </a:t>
            </a:r>
            <a:r>
              <a:rPr lang="zh-CN" altLang="en-US" sz="3000" dirty="0">
                <a:solidFill>
                  <a:schemeClr val="tx2"/>
                </a:solidFill>
                <a:ea typeface="微软雅黑" panose="020B0503020204020204" pitchFamily="34" charset="-122"/>
              </a:rPr>
              <a:t>学习算法</a:t>
            </a:r>
            <a:endParaRPr lang="en-US" altLang="zh-CN" sz="3000" dirty="0">
              <a:solidFill>
                <a:schemeClr val="tx2"/>
              </a:solidFill>
              <a:ea typeface="微软雅黑" panose="020B0503020204020204" pitchFamily="34" charset="-122"/>
            </a:endParaRPr>
          </a:p>
        </p:txBody>
      </p:sp>
    </p:spTree>
    <p:extLst>
      <p:ext uri="{BB962C8B-B14F-4D97-AF65-F5344CB8AC3E}">
        <p14:creationId xmlns:p14="http://schemas.microsoft.com/office/powerpoint/2010/main" val="15039928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 </a:t>
            </a:r>
            <a:r>
              <a:rPr lang="zh-CN" altLang="en-US" dirty="0"/>
              <a:t>误差逆传播算法</a:t>
            </a:r>
          </a:p>
        </p:txBody>
      </p:sp>
      <p:pic>
        <p:nvPicPr>
          <p:cNvPr id="4" name="内容占位符 3" descr="屏幕剪辑"/>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27292" y="1848648"/>
            <a:ext cx="5483065" cy="3551228"/>
          </a:xfrm>
        </p:spPr>
      </p:pic>
      <p:sp>
        <p:nvSpPr>
          <p:cNvPr id="5" name="矩形 4"/>
          <p:cNvSpPr/>
          <p:nvPr/>
        </p:nvSpPr>
        <p:spPr>
          <a:xfrm>
            <a:off x="386689" y="917389"/>
            <a:ext cx="2355132" cy="553998"/>
          </a:xfrm>
          <a:prstGeom prst="rect">
            <a:avLst/>
          </a:prstGeom>
        </p:spPr>
        <p:txBody>
          <a:bodyPr wrap="none">
            <a:spAutoFit/>
          </a:bodyPr>
          <a:lstStyle/>
          <a:p>
            <a:r>
              <a:rPr lang="en-US" altLang="zh-CN" sz="3000" dirty="0">
                <a:solidFill>
                  <a:schemeClr val="tx2"/>
                </a:solidFill>
                <a:ea typeface="微软雅黑" panose="020B0503020204020204" pitchFamily="34" charset="-122"/>
              </a:rPr>
              <a:t>BP </a:t>
            </a:r>
            <a:r>
              <a:rPr lang="zh-CN" altLang="en-US" sz="3000" dirty="0" smtClean="0">
                <a:solidFill>
                  <a:schemeClr val="tx2"/>
                </a:solidFill>
                <a:ea typeface="微软雅黑" panose="020B0503020204020204" pitchFamily="34" charset="-122"/>
              </a:rPr>
              <a:t>算法实验</a:t>
            </a:r>
            <a:endParaRPr lang="en-US" altLang="zh-CN" sz="3000" dirty="0">
              <a:solidFill>
                <a:schemeClr val="tx2"/>
              </a:solidFill>
              <a:ea typeface="微软雅黑" panose="020B0503020204020204" pitchFamily="34" charset="-122"/>
            </a:endParaRPr>
          </a:p>
        </p:txBody>
      </p:sp>
    </p:spTree>
    <p:extLst>
      <p:ext uri="{BB962C8B-B14F-4D97-AF65-F5344CB8AC3E}">
        <p14:creationId xmlns:p14="http://schemas.microsoft.com/office/powerpoint/2010/main" val="38890645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5.3 </a:t>
            </a:r>
            <a:r>
              <a:rPr lang="zh-CN" altLang="en-US" dirty="0" smtClean="0"/>
              <a:t>误差逆传播算法</a:t>
            </a:r>
            <a:endParaRPr lang="zh-CN" altLang="en-US" dirty="0"/>
          </a:p>
        </p:txBody>
      </p:sp>
      <p:sp>
        <p:nvSpPr>
          <p:cNvPr id="3" name="内容占位符 2"/>
          <p:cNvSpPr>
            <a:spLocks noGrp="1"/>
          </p:cNvSpPr>
          <p:nvPr>
            <p:ph idx="1"/>
          </p:nvPr>
        </p:nvSpPr>
        <p:spPr/>
        <p:txBody>
          <a:bodyPr/>
          <a:lstStyle/>
          <a:p>
            <a:pPr marL="342900" indent="-342900">
              <a:lnSpc>
                <a:spcPct val="100000"/>
              </a:lnSpc>
            </a:pPr>
            <a:r>
              <a:rPr lang="zh-CN" altLang="en-US" dirty="0">
                <a:solidFill>
                  <a:schemeClr val="tx2"/>
                </a:solidFill>
                <a:ea typeface="微软雅黑" panose="020B0503020204020204" pitchFamily="34" charset="-122"/>
              </a:rPr>
              <a:t>标准 </a:t>
            </a:r>
            <a:r>
              <a:rPr lang="en-US" altLang="zh-CN" dirty="0">
                <a:solidFill>
                  <a:schemeClr val="tx2"/>
                </a:solidFill>
                <a:ea typeface="微软雅黑" panose="020B0503020204020204" pitchFamily="34" charset="-122"/>
              </a:rPr>
              <a:t>BP </a:t>
            </a:r>
            <a:r>
              <a:rPr lang="zh-CN" altLang="en-US" dirty="0">
                <a:solidFill>
                  <a:schemeClr val="tx2"/>
                </a:solidFill>
                <a:ea typeface="微软雅黑" panose="020B0503020204020204" pitchFamily="34" charset="-122"/>
              </a:rPr>
              <a:t>算法</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a:t>每次针对单个训练</a:t>
            </a:r>
            <a:r>
              <a:rPr lang="zh-CN" altLang="en-US" sz="2000" dirty="0" smtClean="0"/>
              <a:t>样例更新</a:t>
            </a:r>
            <a:r>
              <a:rPr lang="zh-CN" altLang="en-US" sz="2000" dirty="0"/>
              <a:t>权值与</a:t>
            </a:r>
            <a:r>
              <a:rPr lang="zh-CN" altLang="en-US" sz="2000" dirty="0" smtClean="0"/>
              <a:t>阈值</a:t>
            </a:r>
            <a:r>
              <a:rPr lang="en-US" altLang="zh-CN" sz="2000" dirty="0" smtClean="0"/>
              <a:t>.  </a:t>
            </a:r>
          </a:p>
          <a:p>
            <a:pPr marL="342900" indent="-342900">
              <a:buFont typeface="Wingdings" panose="05000000000000000000" pitchFamily="2" charset="2"/>
              <a:buChar char="l"/>
            </a:pPr>
            <a:r>
              <a:rPr lang="zh-CN" altLang="en-US" sz="2000" dirty="0" smtClean="0"/>
              <a:t>参数</a:t>
            </a:r>
            <a:r>
              <a:rPr lang="zh-CN" altLang="en-US" sz="2000" dirty="0"/>
              <a:t>更新</a:t>
            </a:r>
            <a:r>
              <a:rPr lang="zh-CN" altLang="en-US" sz="2000" dirty="0" smtClean="0"/>
              <a:t>频繁</a:t>
            </a:r>
            <a:r>
              <a:rPr lang="en-US" altLang="zh-CN" sz="2000" dirty="0" smtClean="0"/>
              <a:t>, </a:t>
            </a:r>
            <a:r>
              <a:rPr lang="zh-CN" altLang="en-US" sz="2000" dirty="0" smtClean="0"/>
              <a:t>不</a:t>
            </a:r>
            <a:r>
              <a:rPr lang="zh-CN" altLang="en-US" sz="2000" dirty="0"/>
              <a:t>同样例可能</a:t>
            </a:r>
            <a:r>
              <a:rPr lang="zh-CN" altLang="en-US" sz="2000" dirty="0" smtClean="0"/>
              <a:t>抵消</a:t>
            </a:r>
            <a:r>
              <a:rPr lang="en-US" altLang="zh-CN" sz="2000" dirty="0" smtClean="0"/>
              <a:t>, </a:t>
            </a:r>
            <a:r>
              <a:rPr lang="zh-CN" altLang="en-US" sz="2000" dirty="0" smtClean="0"/>
              <a:t>需要</a:t>
            </a:r>
            <a:r>
              <a:rPr lang="zh-CN" altLang="en-US" sz="2000" dirty="0"/>
              <a:t>多次</a:t>
            </a:r>
            <a:r>
              <a:rPr lang="zh-CN" altLang="en-US" sz="2000" dirty="0" smtClean="0"/>
              <a:t>迭代</a:t>
            </a:r>
            <a:r>
              <a:rPr lang="en-US" altLang="zh-CN" sz="2000" dirty="0" smtClean="0"/>
              <a:t>. </a:t>
            </a:r>
            <a:endParaRPr lang="en-US" altLang="zh-CN" sz="2000" dirty="0"/>
          </a:p>
          <a:p>
            <a:pPr marL="0" indent="0">
              <a:buNone/>
            </a:pPr>
            <a:endParaRPr lang="en-US" altLang="zh-CN" dirty="0" smtClean="0"/>
          </a:p>
          <a:p>
            <a:pPr marL="342900" indent="-342900">
              <a:lnSpc>
                <a:spcPct val="100000"/>
              </a:lnSpc>
            </a:pPr>
            <a:r>
              <a:rPr lang="zh-CN" altLang="en-US" dirty="0">
                <a:solidFill>
                  <a:schemeClr val="tx2"/>
                </a:solidFill>
                <a:ea typeface="微软雅黑" panose="020B0503020204020204" pitchFamily="34" charset="-122"/>
              </a:rPr>
              <a:t>累计 </a:t>
            </a:r>
            <a:r>
              <a:rPr lang="en-US" altLang="zh-CN" dirty="0">
                <a:solidFill>
                  <a:schemeClr val="tx2"/>
                </a:solidFill>
                <a:ea typeface="微软雅黑" panose="020B0503020204020204" pitchFamily="34" charset="-122"/>
              </a:rPr>
              <a:t>BP </a:t>
            </a:r>
            <a:r>
              <a:rPr lang="zh-CN" altLang="en-US" dirty="0">
                <a:solidFill>
                  <a:schemeClr val="tx2"/>
                </a:solidFill>
                <a:ea typeface="微软雅黑" panose="020B0503020204020204" pitchFamily="34" charset="-122"/>
              </a:rPr>
              <a:t>算法</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smtClean="0"/>
              <a:t>其优化的目标是最小化整个训练集上的累计误差</a:t>
            </a:r>
            <a:endParaRPr lang="en-US" altLang="zh-CN" sz="2000" dirty="0" smtClean="0"/>
          </a:p>
          <a:p>
            <a:pPr marL="342900" indent="-342900">
              <a:buFont typeface="Wingdings" panose="05000000000000000000" pitchFamily="2" charset="2"/>
              <a:buChar char="l"/>
            </a:pPr>
            <a:endParaRPr lang="en-US" altLang="zh-CN" sz="2000" dirty="0"/>
          </a:p>
          <a:p>
            <a:pPr marL="342900" indent="-342900">
              <a:buFont typeface="Wingdings" panose="05000000000000000000" pitchFamily="2" charset="2"/>
              <a:buChar char="l"/>
            </a:pPr>
            <a:r>
              <a:rPr lang="zh-CN" altLang="en-US" sz="2000" dirty="0" smtClean="0"/>
              <a:t>读取整个训练集一遍才对参数进行更新</a:t>
            </a:r>
            <a:r>
              <a:rPr lang="en-US" altLang="zh-CN" sz="2000" dirty="0" smtClean="0"/>
              <a:t>, </a:t>
            </a:r>
            <a:r>
              <a:rPr lang="zh-CN" altLang="en-US" sz="2000" dirty="0" smtClean="0"/>
              <a:t>参数更新频率较低</a:t>
            </a:r>
            <a:r>
              <a:rPr lang="en-US" altLang="zh-CN" sz="2000" dirty="0" smtClean="0"/>
              <a:t>. </a:t>
            </a:r>
          </a:p>
          <a:p>
            <a:pPr marL="342900" indent="-342900">
              <a:lnSpc>
                <a:spcPct val="100000"/>
              </a:lnSpc>
            </a:pPr>
            <a:r>
              <a:rPr lang="zh-CN" altLang="en-US" dirty="0">
                <a:solidFill>
                  <a:schemeClr val="tx2"/>
                </a:solidFill>
                <a:ea typeface="微软雅黑" panose="020B0503020204020204" pitchFamily="34" charset="-122"/>
              </a:rPr>
              <a:t>实际应用</a:t>
            </a:r>
            <a:endParaRPr lang="en-US" altLang="zh-CN" dirty="0">
              <a:solidFill>
                <a:schemeClr val="tx2"/>
              </a:solidFill>
              <a:ea typeface="微软雅黑" panose="020B0503020204020204" pitchFamily="34" charset="-122"/>
            </a:endParaRPr>
          </a:p>
          <a:p>
            <a:pPr marL="0" indent="0">
              <a:lnSpc>
                <a:spcPct val="100000"/>
              </a:lnSpc>
              <a:buNone/>
            </a:pPr>
            <a:r>
              <a:rPr lang="zh-CN" altLang="en-US" sz="2000" dirty="0"/>
              <a:t>但在很多任务</a:t>
            </a:r>
            <a:r>
              <a:rPr lang="zh-CN" altLang="en-US" sz="2000" dirty="0" smtClean="0"/>
              <a:t>中</a:t>
            </a:r>
            <a:r>
              <a:rPr lang="en-US" altLang="zh-CN" sz="2000" dirty="0" smtClean="0"/>
              <a:t>, </a:t>
            </a:r>
            <a:r>
              <a:rPr lang="zh-CN" altLang="en-US" sz="2000" dirty="0" smtClean="0"/>
              <a:t>累计</a:t>
            </a:r>
            <a:r>
              <a:rPr lang="zh-CN" altLang="en-US" sz="2000" dirty="0"/>
              <a:t>误差下降到一定程度</a:t>
            </a:r>
            <a:r>
              <a:rPr lang="zh-CN" altLang="en-US" sz="2000" dirty="0" smtClean="0"/>
              <a:t>后</a:t>
            </a:r>
            <a:r>
              <a:rPr lang="en-US" altLang="zh-CN" sz="2000" dirty="0" smtClean="0"/>
              <a:t>, </a:t>
            </a:r>
            <a:r>
              <a:rPr lang="zh-CN" altLang="en-US" sz="2000" dirty="0" smtClean="0"/>
              <a:t>进一步</a:t>
            </a:r>
            <a:r>
              <a:rPr lang="zh-CN" altLang="en-US" sz="2000" dirty="0"/>
              <a:t>下降会非常</a:t>
            </a:r>
            <a:r>
              <a:rPr lang="zh-CN" altLang="en-US" sz="2000" dirty="0" smtClean="0"/>
              <a:t>缓慢</a:t>
            </a:r>
            <a:r>
              <a:rPr lang="en-US" altLang="zh-CN" sz="2000" dirty="0" smtClean="0"/>
              <a:t>, </a:t>
            </a:r>
            <a:r>
              <a:rPr lang="zh-CN" altLang="en-US" sz="2000" dirty="0" smtClean="0"/>
              <a:t>这时标准</a:t>
            </a:r>
            <a:r>
              <a:rPr lang="en-US" altLang="zh-CN" sz="2000" dirty="0"/>
              <a:t>BP</a:t>
            </a:r>
            <a:r>
              <a:rPr lang="zh-CN" altLang="en-US" sz="2000" dirty="0"/>
              <a:t>算法往往会获得较好的</a:t>
            </a:r>
            <a:r>
              <a:rPr lang="zh-CN" altLang="en-US" sz="2000" dirty="0" smtClean="0"/>
              <a:t>解</a:t>
            </a:r>
            <a:r>
              <a:rPr lang="en-US" altLang="zh-CN" sz="2000" dirty="0" smtClean="0"/>
              <a:t>, </a:t>
            </a:r>
            <a:r>
              <a:rPr lang="zh-CN" altLang="en-US" sz="2000" dirty="0" smtClean="0"/>
              <a:t>尤其当训练集非常大时效果更明显</a:t>
            </a:r>
            <a:r>
              <a:rPr lang="en-US" altLang="zh-CN" sz="2000" dirty="0" smtClean="0"/>
              <a:t>. </a:t>
            </a:r>
            <a:endParaRPr lang="en-US" altLang="zh-CN" sz="2000" dirty="0"/>
          </a:p>
          <a:p>
            <a:endParaRPr lang="en-US" altLang="zh-CN" dirty="0" smtClean="0"/>
          </a:p>
          <a:p>
            <a:endParaRPr lang="en-US" altLang="zh-CN" dirty="0"/>
          </a:p>
          <a:p>
            <a:pPr marL="0" indent="0">
              <a:buNone/>
            </a:pPr>
            <a:endParaRPr lang="en-US" altLang="zh-CN" dirty="0" smtClean="0"/>
          </a:p>
          <a:p>
            <a:pPr marL="342900" indent="-342900">
              <a:buFont typeface="Wingdings" panose="05000000000000000000" pitchFamily="2" charset="2"/>
              <a:buChar char="l"/>
            </a:pPr>
            <a:endParaRPr lang="en-US" altLang="zh-CN" dirty="0" smtClean="0"/>
          </a:p>
          <a:p>
            <a:pPr marL="342900" indent="-342900">
              <a:buFont typeface="Wingdings" panose="05000000000000000000" pitchFamily="2" charset="2"/>
              <a:buChar char="l"/>
            </a:pP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284462499"/>
              </p:ext>
            </p:extLst>
          </p:nvPr>
        </p:nvGraphicFramePr>
        <p:xfrm>
          <a:off x="3004744" y="3623923"/>
          <a:ext cx="2215829" cy="444534"/>
        </p:xfrm>
        <a:graphic>
          <a:graphicData uri="http://schemas.openxmlformats.org/presentationml/2006/ole">
            <mc:AlternateContent xmlns:mc="http://schemas.openxmlformats.org/markup-compatibility/2006">
              <mc:Choice xmlns:v="urn:schemas-microsoft-com:vml" Requires="v">
                <p:oleObj spid="_x0000_s10273" name="Formula" r:id="rId3" imgW="1028880" imgH="205920" progId="Equation.Ribbit">
                  <p:embed/>
                </p:oleObj>
              </mc:Choice>
              <mc:Fallback>
                <p:oleObj name="Formula" r:id="rId3" imgW="1028880" imgH="205920" progId="Equation.Ribbit">
                  <p:embed/>
                  <p:pic>
                    <p:nvPicPr>
                      <p:cNvPr id="0" name=""/>
                      <p:cNvPicPr/>
                      <p:nvPr/>
                    </p:nvPicPr>
                    <p:blipFill>
                      <a:blip r:embed="rId4"/>
                      <a:stretch>
                        <a:fillRect/>
                      </a:stretch>
                    </p:blipFill>
                    <p:spPr>
                      <a:xfrm>
                        <a:off x="3004744" y="3623923"/>
                        <a:ext cx="2215829" cy="444534"/>
                      </a:xfrm>
                      <a:prstGeom prst="rect">
                        <a:avLst/>
                      </a:prstGeom>
                    </p:spPr>
                  </p:pic>
                </p:oleObj>
              </mc:Fallback>
            </mc:AlternateContent>
          </a:graphicData>
        </a:graphic>
      </p:graphicFrame>
    </p:spTree>
    <p:extLst>
      <p:ext uri="{BB962C8B-B14F-4D97-AF65-F5344CB8AC3E}">
        <p14:creationId xmlns:p14="http://schemas.microsoft.com/office/powerpoint/2010/main" val="22912312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5.3 </a:t>
            </a:r>
            <a:r>
              <a:rPr lang="zh-CN" altLang="en-US" dirty="0" smtClean="0"/>
              <a:t>误差逆传播算法</a:t>
            </a:r>
            <a:endParaRPr lang="zh-CN" altLang="en-US" dirty="0"/>
          </a:p>
        </p:txBody>
      </p:sp>
      <p:sp>
        <p:nvSpPr>
          <p:cNvPr id="3" name="内容占位符 2"/>
          <p:cNvSpPr>
            <a:spLocks noGrp="1"/>
          </p:cNvSpPr>
          <p:nvPr>
            <p:ph idx="1"/>
          </p:nvPr>
        </p:nvSpPr>
        <p:spPr/>
        <p:txBody>
          <a:bodyPr>
            <a:normAutofit fontScale="92500" lnSpcReduction="20000"/>
          </a:bodyPr>
          <a:lstStyle/>
          <a:p>
            <a:pPr marL="342900" indent="-342900">
              <a:lnSpc>
                <a:spcPct val="100000"/>
              </a:lnSpc>
            </a:pPr>
            <a:r>
              <a:rPr lang="zh-CN" altLang="en-US" dirty="0">
                <a:solidFill>
                  <a:schemeClr val="tx2"/>
                </a:solidFill>
                <a:ea typeface="微软雅黑" panose="020B0503020204020204" pitchFamily="34" charset="-122"/>
              </a:rPr>
              <a:t>多层前馈网络表示能力</a:t>
            </a:r>
            <a:endParaRPr lang="en-US" altLang="zh-CN" dirty="0">
              <a:solidFill>
                <a:schemeClr val="tx2"/>
              </a:solidFill>
              <a:ea typeface="微软雅黑" panose="020B0503020204020204" pitchFamily="34" charset="-122"/>
            </a:endParaRPr>
          </a:p>
          <a:p>
            <a:pPr marL="0" indent="0">
              <a:lnSpc>
                <a:spcPct val="110000"/>
              </a:lnSpc>
              <a:buNone/>
            </a:pPr>
            <a:r>
              <a:rPr lang="zh-CN" altLang="en-US" sz="2000" dirty="0"/>
              <a:t>只需要一个包含足够多神经元的隐</a:t>
            </a:r>
            <a:r>
              <a:rPr lang="zh-CN" altLang="en-US" sz="2000" dirty="0" smtClean="0"/>
              <a:t>层</a:t>
            </a:r>
            <a:r>
              <a:rPr lang="en-US" altLang="zh-CN" sz="2000" dirty="0" smtClean="0"/>
              <a:t>, </a:t>
            </a:r>
            <a:r>
              <a:rPr lang="zh-CN" altLang="en-US" sz="2000" dirty="0" smtClean="0"/>
              <a:t>多</a:t>
            </a:r>
            <a:r>
              <a:rPr lang="zh-CN" altLang="en-US" sz="2000" dirty="0"/>
              <a:t>层前馈神经网络就能以任意精度逼近任意复杂度的</a:t>
            </a:r>
            <a:r>
              <a:rPr lang="zh-CN" altLang="en-US" sz="2000" dirty="0" smtClean="0"/>
              <a:t>连续函数</a:t>
            </a:r>
            <a:r>
              <a:rPr lang="en-US" altLang="zh-CN" sz="2000" dirty="0" smtClean="0"/>
              <a:t>                        </a:t>
            </a:r>
            <a:endParaRPr lang="en-US" altLang="zh-CN" sz="2000" dirty="0"/>
          </a:p>
          <a:p>
            <a:pPr marL="0" indent="0">
              <a:buNone/>
            </a:pPr>
            <a:r>
              <a:rPr lang="en-US" altLang="zh-CN" sz="1600" b="1" dirty="0" smtClean="0">
                <a:solidFill>
                  <a:srgbClr val="C00000"/>
                </a:solidFill>
              </a:rPr>
              <a:t>                                                                                   [</a:t>
            </a:r>
            <a:r>
              <a:rPr lang="en-US" altLang="zh-CN" sz="1600" b="1" dirty="0" err="1">
                <a:solidFill>
                  <a:srgbClr val="C00000"/>
                </a:solidFill>
              </a:rPr>
              <a:t>Hornik</a:t>
            </a:r>
            <a:r>
              <a:rPr lang="en-US" altLang="zh-CN" sz="1600" b="1" dirty="0">
                <a:solidFill>
                  <a:srgbClr val="C00000"/>
                </a:solidFill>
              </a:rPr>
              <a:t> et </a:t>
            </a:r>
            <a:r>
              <a:rPr lang="en-US" altLang="zh-CN" sz="1600" b="1" dirty="0" smtClean="0">
                <a:solidFill>
                  <a:srgbClr val="C00000"/>
                </a:solidFill>
              </a:rPr>
              <a:t>al. ,  </a:t>
            </a:r>
            <a:r>
              <a:rPr lang="en-US" altLang="zh-CN" sz="1600" b="1" dirty="0">
                <a:solidFill>
                  <a:srgbClr val="C00000"/>
                </a:solidFill>
              </a:rPr>
              <a:t>1989</a:t>
            </a:r>
            <a:r>
              <a:rPr lang="en-US" altLang="zh-CN" sz="1600" b="1" dirty="0" smtClean="0">
                <a:solidFill>
                  <a:srgbClr val="C00000"/>
                </a:solidFill>
              </a:rPr>
              <a:t>]</a:t>
            </a:r>
            <a:endParaRPr lang="en-US" altLang="zh-CN" dirty="0" smtClean="0"/>
          </a:p>
          <a:p>
            <a:pPr marL="342900" indent="-342900">
              <a:lnSpc>
                <a:spcPct val="110000"/>
              </a:lnSpc>
            </a:pPr>
            <a:r>
              <a:rPr lang="zh-CN" altLang="en-US" dirty="0">
                <a:solidFill>
                  <a:schemeClr val="tx2"/>
                </a:solidFill>
                <a:ea typeface="微软雅黑" panose="020B0503020204020204" pitchFamily="34" charset="-122"/>
              </a:rPr>
              <a:t>多层前馈网络局限</a:t>
            </a:r>
            <a:endParaRPr lang="en-US" altLang="zh-CN" dirty="0">
              <a:solidFill>
                <a:schemeClr val="tx2"/>
              </a:solidFill>
              <a:ea typeface="微软雅黑" panose="020B0503020204020204" pitchFamily="34" charset="-122"/>
            </a:endParaRPr>
          </a:p>
          <a:p>
            <a:pPr marL="342900" indent="-342900">
              <a:lnSpc>
                <a:spcPct val="110000"/>
              </a:lnSpc>
              <a:spcAft>
                <a:spcPts val="600"/>
              </a:spcAft>
              <a:buFont typeface="Wingdings" panose="05000000000000000000" pitchFamily="2" charset="2"/>
              <a:buChar char="l"/>
            </a:pPr>
            <a:r>
              <a:rPr lang="zh-CN" altLang="en-US" sz="2000" dirty="0" smtClean="0">
                <a:latin typeface="+mj-ea"/>
              </a:rPr>
              <a:t>神经网络</a:t>
            </a:r>
            <a:r>
              <a:rPr lang="zh-CN" altLang="en-US" sz="2000" dirty="0">
                <a:latin typeface="+mj-ea"/>
              </a:rPr>
              <a:t>由于强大的表示</a:t>
            </a:r>
            <a:r>
              <a:rPr lang="zh-CN" altLang="en-US" sz="2000" dirty="0" smtClean="0">
                <a:latin typeface="+mj-ea"/>
              </a:rPr>
              <a:t>能力</a:t>
            </a:r>
            <a:r>
              <a:rPr lang="en-US" altLang="zh-CN" sz="2000" dirty="0" smtClean="0">
                <a:latin typeface="+mj-ea"/>
              </a:rPr>
              <a:t>, </a:t>
            </a:r>
            <a:r>
              <a:rPr lang="zh-CN" altLang="en-US" sz="2000" dirty="0" smtClean="0">
                <a:latin typeface="+mj-ea"/>
              </a:rPr>
              <a:t>经常</a:t>
            </a:r>
            <a:r>
              <a:rPr lang="zh-CN" altLang="en-US" sz="2000" dirty="0">
                <a:latin typeface="+mj-ea"/>
              </a:rPr>
              <a:t>遭遇过</a:t>
            </a:r>
            <a:r>
              <a:rPr lang="zh-CN" altLang="en-US" sz="2000" dirty="0" smtClean="0">
                <a:latin typeface="+mj-ea"/>
              </a:rPr>
              <a:t>拟合</a:t>
            </a:r>
            <a:r>
              <a:rPr lang="en-US" altLang="zh-CN" sz="2000" dirty="0" smtClean="0">
                <a:latin typeface="+mj-ea"/>
              </a:rPr>
              <a:t>. </a:t>
            </a:r>
            <a:r>
              <a:rPr lang="zh-CN" altLang="en-US" sz="2000" dirty="0" smtClean="0">
                <a:latin typeface="+mj-ea"/>
              </a:rPr>
              <a:t>表现</a:t>
            </a:r>
            <a:r>
              <a:rPr lang="zh-CN" altLang="en-US" sz="2000" dirty="0">
                <a:latin typeface="+mj-ea"/>
              </a:rPr>
              <a:t>为：训练误差持续</a:t>
            </a:r>
            <a:r>
              <a:rPr lang="zh-CN" altLang="en-US" sz="2000" dirty="0" smtClean="0">
                <a:latin typeface="+mj-ea"/>
              </a:rPr>
              <a:t>降低</a:t>
            </a:r>
            <a:r>
              <a:rPr lang="en-US" altLang="zh-CN" sz="2000" dirty="0" smtClean="0">
                <a:latin typeface="+mj-ea"/>
              </a:rPr>
              <a:t>, </a:t>
            </a:r>
            <a:r>
              <a:rPr lang="zh-CN" altLang="en-US" sz="2000" dirty="0" smtClean="0">
                <a:latin typeface="+mj-ea"/>
              </a:rPr>
              <a:t>但</a:t>
            </a:r>
            <a:r>
              <a:rPr lang="zh-CN" altLang="en-US" sz="2000" dirty="0">
                <a:latin typeface="+mj-ea"/>
              </a:rPr>
              <a:t>测试误差却可能</a:t>
            </a:r>
            <a:r>
              <a:rPr lang="zh-CN" altLang="en-US" sz="2000" dirty="0" smtClean="0">
                <a:latin typeface="+mj-ea"/>
              </a:rPr>
              <a:t>上升</a:t>
            </a:r>
            <a:endParaRPr lang="en-US" altLang="zh-CN" sz="2000" dirty="0" smtClean="0">
              <a:latin typeface="+mj-ea"/>
            </a:endParaRPr>
          </a:p>
          <a:p>
            <a:pPr marL="342900" indent="-342900">
              <a:lnSpc>
                <a:spcPct val="110000"/>
              </a:lnSpc>
              <a:spcAft>
                <a:spcPts val="600"/>
              </a:spcAft>
              <a:buFont typeface="Wingdings" panose="05000000000000000000" pitchFamily="2" charset="2"/>
              <a:buChar char="l"/>
            </a:pPr>
            <a:r>
              <a:rPr lang="zh-CN" altLang="en-US" sz="2000" dirty="0" smtClean="0">
                <a:latin typeface="+mj-ea"/>
              </a:rPr>
              <a:t>如何设置隐层神经元的个数仍然是个未决问题</a:t>
            </a:r>
            <a:r>
              <a:rPr lang="en-US" altLang="zh-CN" sz="2000" dirty="0" smtClean="0">
                <a:latin typeface="+mj-ea"/>
              </a:rPr>
              <a:t>. </a:t>
            </a:r>
            <a:r>
              <a:rPr lang="zh-CN" altLang="en-US" sz="2000" dirty="0" smtClean="0">
                <a:latin typeface="+mj-ea"/>
              </a:rPr>
              <a:t>实际应用中通常使用“试错法”调整</a:t>
            </a:r>
            <a:endParaRPr lang="en-US" altLang="zh-CN" sz="2000" dirty="0">
              <a:latin typeface="+mj-ea"/>
            </a:endParaRPr>
          </a:p>
          <a:p>
            <a:pPr marL="342900" indent="-342900">
              <a:lnSpc>
                <a:spcPct val="120000"/>
              </a:lnSpc>
            </a:pPr>
            <a:r>
              <a:rPr lang="zh-CN" altLang="en-US" dirty="0">
                <a:solidFill>
                  <a:schemeClr val="tx2"/>
                </a:solidFill>
                <a:ea typeface="微软雅黑" panose="020B0503020204020204" pitchFamily="34" charset="-122"/>
              </a:rPr>
              <a:t>缓解过拟合的策略</a:t>
            </a:r>
            <a:endParaRPr lang="en-US" altLang="zh-CN" dirty="0">
              <a:solidFill>
                <a:schemeClr val="tx2"/>
              </a:solidFill>
              <a:ea typeface="微软雅黑" panose="020B0503020204020204" pitchFamily="34" charset="-122"/>
            </a:endParaRPr>
          </a:p>
          <a:p>
            <a:pPr marL="342900" indent="-342900">
              <a:spcBef>
                <a:spcPts val="600"/>
              </a:spcBef>
              <a:spcAft>
                <a:spcPts val="600"/>
              </a:spcAft>
              <a:buFont typeface="Wingdings" panose="05000000000000000000" pitchFamily="2" charset="2"/>
              <a:buChar char="l"/>
            </a:pPr>
            <a:r>
              <a:rPr lang="zh-CN" altLang="en-US" sz="2000" dirty="0">
                <a:solidFill>
                  <a:srgbClr val="C00000"/>
                </a:solidFill>
                <a:latin typeface="+mj-ea"/>
              </a:rPr>
              <a:t>早停</a:t>
            </a:r>
            <a:r>
              <a:rPr lang="zh-CN" altLang="en-US" sz="2000" dirty="0">
                <a:latin typeface="+mj-ea"/>
              </a:rPr>
              <a:t>：在训练过程</a:t>
            </a:r>
            <a:r>
              <a:rPr lang="zh-CN" altLang="en-US" sz="2000" dirty="0" smtClean="0">
                <a:latin typeface="+mj-ea"/>
              </a:rPr>
              <a:t>中</a:t>
            </a:r>
            <a:r>
              <a:rPr lang="en-US" altLang="zh-CN" sz="2000" dirty="0" smtClean="0">
                <a:latin typeface="+mj-ea"/>
              </a:rPr>
              <a:t>, </a:t>
            </a:r>
            <a:r>
              <a:rPr lang="zh-CN" altLang="en-US" sz="2000" dirty="0" smtClean="0">
                <a:latin typeface="+mj-ea"/>
              </a:rPr>
              <a:t>若</a:t>
            </a:r>
            <a:r>
              <a:rPr lang="zh-CN" altLang="en-US" sz="2000" dirty="0">
                <a:latin typeface="+mj-ea"/>
              </a:rPr>
              <a:t>训练误差</a:t>
            </a:r>
            <a:r>
              <a:rPr lang="zh-CN" altLang="en-US" sz="2000" dirty="0" smtClean="0">
                <a:latin typeface="+mj-ea"/>
              </a:rPr>
              <a:t>降低</a:t>
            </a:r>
            <a:r>
              <a:rPr lang="en-US" altLang="zh-CN" sz="2000" dirty="0" smtClean="0">
                <a:latin typeface="+mj-ea"/>
              </a:rPr>
              <a:t>, </a:t>
            </a:r>
            <a:r>
              <a:rPr lang="zh-CN" altLang="en-US" sz="2000" dirty="0" smtClean="0">
                <a:latin typeface="+mj-ea"/>
              </a:rPr>
              <a:t>但</a:t>
            </a:r>
            <a:r>
              <a:rPr lang="zh-CN" altLang="en-US" sz="2000" dirty="0">
                <a:latin typeface="+mj-ea"/>
              </a:rPr>
              <a:t>验证误差</a:t>
            </a:r>
            <a:r>
              <a:rPr lang="zh-CN" altLang="en-US" sz="2000" dirty="0" smtClean="0">
                <a:latin typeface="+mj-ea"/>
              </a:rPr>
              <a:t>升高</a:t>
            </a:r>
            <a:r>
              <a:rPr lang="en-US" altLang="zh-CN" sz="2000" dirty="0" smtClean="0">
                <a:latin typeface="+mj-ea"/>
              </a:rPr>
              <a:t>, </a:t>
            </a:r>
            <a:r>
              <a:rPr lang="zh-CN" altLang="en-US" sz="2000" dirty="0" smtClean="0">
                <a:latin typeface="+mj-ea"/>
              </a:rPr>
              <a:t>则</a:t>
            </a:r>
            <a:r>
              <a:rPr lang="zh-CN" altLang="en-US" sz="2000" dirty="0">
                <a:latin typeface="+mj-ea"/>
              </a:rPr>
              <a:t>停止</a:t>
            </a:r>
            <a:r>
              <a:rPr lang="zh-CN" altLang="en-US" sz="2000" dirty="0" smtClean="0">
                <a:latin typeface="+mj-ea"/>
              </a:rPr>
              <a:t>训练</a:t>
            </a:r>
            <a:r>
              <a:rPr lang="en-US" altLang="zh-CN" sz="2000" dirty="0" smtClean="0">
                <a:latin typeface="+mj-ea"/>
              </a:rPr>
              <a:t> </a:t>
            </a:r>
            <a:endParaRPr lang="en-US" altLang="zh-CN" sz="2000" dirty="0">
              <a:latin typeface="+mj-ea"/>
            </a:endParaRPr>
          </a:p>
          <a:p>
            <a:pPr marL="342900" indent="-342900">
              <a:lnSpc>
                <a:spcPct val="110000"/>
              </a:lnSpc>
              <a:spcBef>
                <a:spcPts val="600"/>
              </a:spcBef>
              <a:spcAft>
                <a:spcPts val="600"/>
              </a:spcAft>
              <a:buFont typeface="Wingdings" panose="05000000000000000000" pitchFamily="2" charset="2"/>
              <a:buChar char="l"/>
            </a:pPr>
            <a:r>
              <a:rPr lang="zh-CN" altLang="en-US" sz="2000" dirty="0">
                <a:solidFill>
                  <a:srgbClr val="C00000"/>
                </a:solidFill>
                <a:latin typeface="+mj-ea"/>
              </a:rPr>
              <a:t>正则化</a:t>
            </a:r>
            <a:r>
              <a:rPr lang="zh-CN" altLang="en-US" sz="2000" dirty="0">
                <a:latin typeface="+mj-ea"/>
              </a:rPr>
              <a:t>：在误差目标函数中增加一项描述网络复杂程度的</a:t>
            </a:r>
            <a:r>
              <a:rPr lang="zh-CN" altLang="en-US" sz="2000" dirty="0" smtClean="0">
                <a:latin typeface="+mj-ea"/>
              </a:rPr>
              <a:t>部分</a:t>
            </a:r>
            <a:r>
              <a:rPr lang="en-US" altLang="zh-CN" sz="2000" dirty="0" smtClean="0">
                <a:latin typeface="+mj-ea"/>
              </a:rPr>
              <a:t>, </a:t>
            </a:r>
            <a:r>
              <a:rPr lang="zh-CN" altLang="en-US" sz="2000" dirty="0" smtClean="0">
                <a:latin typeface="+mj-ea"/>
              </a:rPr>
              <a:t>例如连接权值与阈值的平方和</a:t>
            </a:r>
            <a:endParaRPr lang="en-US" altLang="zh-CN" sz="2000" dirty="0" smtClean="0"/>
          </a:p>
          <a:p>
            <a:endParaRPr lang="en-US" altLang="zh-CN" dirty="0" smtClean="0"/>
          </a:p>
          <a:p>
            <a:endParaRPr lang="en-US" altLang="zh-CN" dirty="0"/>
          </a:p>
          <a:p>
            <a:pPr marL="0" indent="0">
              <a:buNone/>
            </a:pPr>
            <a:endParaRPr lang="en-US" altLang="zh-CN" dirty="0" smtClean="0"/>
          </a:p>
          <a:p>
            <a:pPr marL="342900" indent="-342900">
              <a:buFont typeface="Wingdings" panose="05000000000000000000" pitchFamily="2" charset="2"/>
              <a:buChar char="l"/>
            </a:pPr>
            <a:endParaRPr lang="en-US" altLang="zh-CN" dirty="0" smtClean="0"/>
          </a:p>
          <a:p>
            <a:pPr marL="342900" indent="-342900">
              <a:buFont typeface="Wingdings" panose="05000000000000000000" pitchFamily="2" charset="2"/>
              <a:buChar char="l"/>
            </a:pPr>
            <a:endParaRPr lang="zh-CN" altLang="en-US" dirty="0"/>
          </a:p>
        </p:txBody>
      </p:sp>
    </p:spTree>
    <p:extLst>
      <p:ext uri="{BB962C8B-B14F-4D97-AF65-F5344CB8AC3E}">
        <p14:creationId xmlns:p14="http://schemas.microsoft.com/office/powerpoint/2010/main" val="23625861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第五章 神经网络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smtClean="0"/>
              <a:t>主要内容</a:t>
            </a:r>
            <a:endParaRPr lang="zh-CN" altLang="en-US" dirty="0"/>
          </a:p>
        </p:txBody>
      </p:sp>
      <p:sp>
        <p:nvSpPr>
          <p:cNvPr id="4" name="内容占位符 3"/>
          <p:cNvSpPr>
            <a:spLocks noGrp="1"/>
          </p:cNvSpPr>
          <p:nvPr>
            <p:ph sz="quarter" idx="14"/>
          </p:nvPr>
        </p:nvSpPr>
        <p:spPr/>
        <p:txBody>
          <a:bodyPr/>
          <a:lstStyle/>
          <a:p>
            <a:pPr marL="342900" indent="-342900">
              <a:lnSpc>
                <a:spcPct val="100000"/>
              </a:lnSpc>
              <a:buFont typeface="Wingdings" panose="05000000000000000000" pitchFamily="2" charset="2"/>
              <a:buChar char="l"/>
            </a:pPr>
            <a:r>
              <a:rPr lang="en-US" altLang="zh-CN" sz="2400" dirty="0" smtClean="0">
                <a:solidFill>
                  <a:schemeClr val="bg2">
                    <a:lumMod val="95000"/>
                  </a:schemeClr>
                </a:solidFill>
              </a:rPr>
              <a:t>5.1 </a:t>
            </a:r>
            <a:r>
              <a:rPr lang="zh-CN" altLang="en-US" sz="2400" dirty="0">
                <a:solidFill>
                  <a:schemeClr val="bg2">
                    <a:lumMod val="95000"/>
                  </a:schemeClr>
                </a:solidFill>
              </a:rPr>
              <a:t>神经元模型</a:t>
            </a:r>
            <a:endParaRPr lang="en-US" altLang="zh-CN" sz="2400" dirty="0">
              <a:solidFill>
                <a:schemeClr val="bg2">
                  <a:lumMod val="9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95000"/>
                  </a:schemeClr>
                </a:solidFill>
              </a:rPr>
              <a:t>5.2 </a:t>
            </a:r>
            <a:r>
              <a:rPr lang="zh-CN" altLang="en-US" sz="2400" dirty="0">
                <a:solidFill>
                  <a:schemeClr val="bg2">
                    <a:lumMod val="95000"/>
                  </a:schemeClr>
                </a:solidFill>
              </a:rPr>
              <a:t>感知机与多层网络</a:t>
            </a:r>
            <a:endParaRPr lang="en-US" altLang="zh-CN" sz="2400" dirty="0">
              <a:solidFill>
                <a:schemeClr val="bg2">
                  <a:lumMod val="9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95000"/>
                  </a:schemeClr>
                </a:solidFill>
              </a:rPr>
              <a:t>5.3</a:t>
            </a:r>
            <a:r>
              <a:rPr lang="zh-CN" altLang="en-US" sz="2400" dirty="0" smtClean="0">
                <a:solidFill>
                  <a:schemeClr val="bg2">
                    <a:lumMod val="95000"/>
                  </a:schemeClr>
                </a:solidFill>
              </a:rPr>
              <a:t> </a:t>
            </a:r>
            <a:r>
              <a:rPr lang="zh-CN" altLang="en-US" sz="2400" dirty="0">
                <a:solidFill>
                  <a:schemeClr val="bg2">
                    <a:lumMod val="95000"/>
                  </a:schemeClr>
                </a:solidFill>
              </a:rPr>
              <a:t>误差逆传播算法</a:t>
            </a:r>
            <a:endParaRPr lang="en-US" altLang="zh-CN" sz="2400" dirty="0">
              <a:solidFill>
                <a:schemeClr val="bg2">
                  <a:lumMod val="95000"/>
                </a:schemeClr>
              </a:solidFill>
            </a:endParaRPr>
          </a:p>
          <a:p>
            <a:pPr marL="342900" indent="-342900">
              <a:lnSpc>
                <a:spcPct val="100000"/>
              </a:lnSpc>
              <a:buFont typeface="Wingdings" panose="05000000000000000000" pitchFamily="2" charset="2"/>
              <a:buChar char="l"/>
            </a:pPr>
            <a:r>
              <a:rPr lang="en-US" altLang="zh-CN" sz="2400" dirty="0" smtClean="0"/>
              <a:t>5.4 </a:t>
            </a:r>
            <a:r>
              <a:rPr lang="zh-CN" altLang="en-US" sz="2400" dirty="0"/>
              <a:t>全局最小与局部最小</a:t>
            </a:r>
            <a:endParaRPr lang="en-US" altLang="zh-CN" sz="2400" dirty="0"/>
          </a:p>
          <a:p>
            <a:pPr marL="342900" indent="-342900">
              <a:lnSpc>
                <a:spcPct val="100000"/>
              </a:lnSpc>
              <a:buFont typeface="Wingdings" panose="05000000000000000000" pitchFamily="2" charset="2"/>
              <a:buChar char="l"/>
            </a:pPr>
            <a:r>
              <a:rPr lang="en-US" altLang="zh-CN" sz="2400" dirty="0" smtClean="0">
                <a:solidFill>
                  <a:schemeClr val="bg2">
                    <a:lumMod val="95000"/>
                  </a:schemeClr>
                </a:solidFill>
              </a:rPr>
              <a:t>5.5 </a:t>
            </a:r>
            <a:r>
              <a:rPr lang="zh-CN" altLang="en-US" sz="2400" dirty="0">
                <a:solidFill>
                  <a:schemeClr val="bg2">
                    <a:lumMod val="95000"/>
                  </a:schemeClr>
                </a:solidFill>
              </a:rPr>
              <a:t>其他常见神经网络</a:t>
            </a:r>
            <a:endParaRPr lang="en-US" altLang="zh-CN" sz="2400" dirty="0">
              <a:solidFill>
                <a:schemeClr val="bg2">
                  <a:lumMod val="9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95000"/>
                  </a:schemeClr>
                </a:solidFill>
              </a:rPr>
              <a:t>5.6 </a:t>
            </a:r>
            <a:r>
              <a:rPr lang="zh-CN" altLang="en-US" sz="2400" dirty="0">
                <a:solidFill>
                  <a:schemeClr val="bg2">
                    <a:lumMod val="95000"/>
                  </a:schemeClr>
                </a:solidFill>
              </a:rPr>
              <a:t>深度学习</a:t>
            </a:r>
            <a:endParaRPr lang="en-US" altLang="zh-CN" sz="2400" dirty="0">
              <a:solidFill>
                <a:schemeClr val="bg2">
                  <a:lumMod val="95000"/>
                </a:schemeClr>
              </a:solidFill>
            </a:endParaRPr>
          </a:p>
          <a:p>
            <a:pPr marL="0" indent="0">
              <a:buNone/>
            </a:pPr>
            <a:endParaRPr lang="zh-CN" altLang="en-US" dirty="0"/>
          </a:p>
        </p:txBody>
      </p:sp>
    </p:spTree>
    <p:extLst>
      <p:ext uri="{BB962C8B-B14F-4D97-AF65-F5344CB8AC3E}">
        <p14:creationId xmlns:p14="http://schemas.microsoft.com/office/powerpoint/2010/main" val="41934900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神经网络发展史</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a:t>第一</a:t>
            </a:r>
            <a:r>
              <a:rPr lang="zh-CN" altLang="en-US" dirty="0" smtClean="0"/>
              <a:t>阶段</a:t>
            </a:r>
            <a:endParaRPr lang="zh-CN" altLang="en-US" dirty="0"/>
          </a:p>
        </p:txBody>
      </p:sp>
      <p:sp>
        <p:nvSpPr>
          <p:cNvPr id="4" name="内容占位符 3"/>
          <p:cNvSpPr>
            <a:spLocks noGrp="1"/>
          </p:cNvSpPr>
          <p:nvPr>
            <p:ph sz="quarter" idx="14"/>
          </p:nvPr>
        </p:nvSpPr>
        <p:spPr/>
        <p:txBody>
          <a:bodyPr>
            <a:normAutofit/>
          </a:bodyPr>
          <a:lstStyle/>
          <a:p>
            <a:pPr marL="342900" indent="-342900">
              <a:buFont typeface="Wingdings" panose="05000000000000000000" pitchFamily="2" charset="2"/>
              <a:buChar char="l"/>
            </a:pPr>
            <a:r>
              <a:rPr lang="en-US" altLang="zh-CN" dirty="0" smtClean="0"/>
              <a:t>1943</a:t>
            </a:r>
            <a:r>
              <a:rPr lang="zh-CN" altLang="en-US" dirty="0" smtClean="0"/>
              <a:t>年</a:t>
            </a:r>
            <a:r>
              <a:rPr lang="en-US" altLang="zh-CN" dirty="0" smtClean="0"/>
              <a:t>, McCulloch</a:t>
            </a:r>
            <a:r>
              <a:rPr lang="zh-CN" altLang="en-US" dirty="0" smtClean="0"/>
              <a:t>和</a:t>
            </a:r>
            <a:r>
              <a:rPr lang="en-US" altLang="zh-CN" dirty="0" smtClean="0"/>
              <a:t>Pitts </a:t>
            </a:r>
            <a:r>
              <a:rPr lang="zh-CN" altLang="en-US" dirty="0" smtClean="0"/>
              <a:t>提出第一个神经元数学模型</a:t>
            </a:r>
            <a:r>
              <a:rPr lang="en-US" altLang="zh-CN" dirty="0" smtClean="0"/>
              <a:t>, </a:t>
            </a:r>
            <a:r>
              <a:rPr lang="zh-CN" altLang="en-US" dirty="0" smtClean="0"/>
              <a:t>即</a:t>
            </a:r>
            <a:r>
              <a:rPr lang="en-US" altLang="zh-CN" dirty="0" smtClean="0">
                <a:solidFill>
                  <a:srgbClr val="C00000"/>
                </a:solidFill>
              </a:rPr>
              <a:t>M-P</a:t>
            </a:r>
            <a:r>
              <a:rPr lang="zh-CN" altLang="en-US" dirty="0" smtClean="0">
                <a:solidFill>
                  <a:srgbClr val="C00000"/>
                </a:solidFill>
              </a:rPr>
              <a:t>模型</a:t>
            </a:r>
            <a:r>
              <a:rPr lang="en-US" altLang="zh-CN" dirty="0" smtClean="0"/>
              <a:t>, </a:t>
            </a:r>
            <a:r>
              <a:rPr lang="zh-CN" altLang="en-US" dirty="0" smtClean="0"/>
              <a:t>并从原理上证明了人工神经网络能够计算任何算数和逻辑函数</a:t>
            </a:r>
            <a:endParaRPr lang="en-US" altLang="zh-CN" dirty="0" smtClean="0"/>
          </a:p>
          <a:p>
            <a:pPr marL="342900" indent="-342900">
              <a:buFont typeface="Wingdings" panose="05000000000000000000" pitchFamily="2" charset="2"/>
              <a:buChar char="l"/>
            </a:pPr>
            <a:r>
              <a:rPr lang="en-US" altLang="zh-CN" dirty="0" smtClean="0"/>
              <a:t>1949</a:t>
            </a:r>
            <a:r>
              <a:rPr lang="zh-CN" altLang="en-US" dirty="0" smtClean="0"/>
              <a:t>年</a:t>
            </a:r>
            <a:r>
              <a:rPr lang="en-US" altLang="zh-CN" dirty="0" smtClean="0"/>
              <a:t>, Hebb </a:t>
            </a:r>
            <a:r>
              <a:rPr lang="zh-CN" altLang="en-US" dirty="0" smtClean="0"/>
              <a:t>发表</a:t>
            </a:r>
            <a:r>
              <a:rPr lang="en-US" altLang="zh-CN" dirty="0" smtClean="0"/>
              <a:t>《The Organization of Behavior》</a:t>
            </a:r>
            <a:r>
              <a:rPr lang="zh-CN" altLang="en-US" dirty="0" smtClean="0"/>
              <a:t>一书</a:t>
            </a:r>
            <a:r>
              <a:rPr lang="en-US" altLang="zh-CN" dirty="0" smtClean="0"/>
              <a:t>, </a:t>
            </a:r>
            <a:r>
              <a:rPr lang="zh-CN" altLang="en-US" dirty="0" smtClean="0"/>
              <a:t>提出生物神经元学习的机理</a:t>
            </a:r>
            <a:r>
              <a:rPr lang="en-US" altLang="zh-CN" dirty="0" smtClean="0"/>
              <a:t>, </a:t>
            </a:r>
            <a:r>
              <a:rPr lang="zh-CN" altLang="en-US" dirty="0" smtClean="0"/>
              <a:t>即</a:t>
            </a:r>
            <a:r>
              <a:rPr lang="en-US" altLang="zh-CN" dirty="0" smtClean="0">
                <a:solidFill>
                  <a:srgbClr val="C00000"/>
                </a:solidFill>
              </a:rPr>
              <a:t>Hebb</a:t>
            </a:r>
            <a:r>
              <a:rPr lang="zh-CN" altLang="en-US" dirty="0" smtClean="0">
                <a:solidFill>
                  <a:srgbClr val="C00000"/>
                </a:solidFill>
              </a:rPr>
              <a:t>学习规则</a:t>
            </a:r>
            <a:endParaRPr lang="en-US" altLang="zh-CN" dirty="0" smtClean="0">
              <a:solidFill>
                <a:srgbClr val="C00000"/>
              </a:solidFill>
            </a:endParaRPr>
          </a:p>
          <a:p>
            <a:pPr marL="342900" indent="-342900">
              <a:buFont typeface="Wingdings" panose="05000000000000000000" pitchFamily="2" charset="2"/>
              <a:buChar char="l"/>
            </a:pPr>
            <a:r>
              <a:rPr lang="en-US" altLang="zh-CN" dirty="0" smtClean="0"/>
              <a:t>1958</a:t>
            </a:r>
            <a:r>
              <a:rPr lang="zh-CN" altLang="en-US" dirty="0" smtClean="0"/>
              <a:t>年</a:t>
            </a:r>
            <a:r>
              <a:rPr lang="en-US" altLang="zh-CN" dirty="0" smtClean="0"/>
              <a:t>, Rosenblatt </a:t>
            </a:r>
            <a:r>
              <a:rPr lang="zh-CN" altLang="en-US" dirty="0" smtClean="0"/>
              <a:t>提出</a:t>
            </a:r>
            <a:r>
              <a:rPr lang="zh-CN" altLang="en-US" dirty="0" smtClean="0">
                <a:solidFill>
                  <a:srgbClr val="C00000"/>
                </a:solidFill>
              </a:rPr>
              <a:t>感知机网络</a:t>
            </a:r>
            <a:r>
              <a:rPr lang="zh-CN" altLang="en-US" dirty="0" smtClean="0"/>
              <a:t>（</a:t>
            </a:r>
            <a:r>
              <a:rPr lang="en-US" altLang="zh-CN" dirty="0" smtClean="0"/>
              <a:t>Perceptron</a:t>
            </a:r>
            <a:r>
              <a:rPr lang="zh-CN" altLang="en-US" dirty="0" smtClean="0"/>
              <a:t>）模型和其学习规则</a:t>
            </a:r>
            <a:endParaRPr lang="en-US" altLang="zh-CN" dirty="0" smtClean="0"/>
          </a:p>
          <a:p>
            <a:pPr marL="342900" indent="-342900">
              <a:buFont typeface="Wingdings" panose="05000000000000000000" pitchFamily="2" charset="2"/>
              <a:buChar char="l"/>
            </a:pPr>
            <a:r>
              <a:rPr lang="en-US" altLang="zh-CN" dirty="0" smtClean="0"/>
              <a:t>1960</a:t>
            </a:r>
            <a:r>
              <a:rPr lang="zh-CN" altLang="en-US" dirty="0" smtClean="0"/>
              <a:t>年</a:t>
            </a:r>
            <a:r>
              <a:rPr lang="en-US" altLang="zh-CN" dirty="0" smtClean="0"/>
              <a:t>, </a:t>
            </a:r>
            <a:r>
              <a:rPr lang="en-US" altLang="zh-CN" dirty="0" err="1" smtClean="0"/>
              <a:t>Widrow</a:t>
            </a:r>
            <a:r>
              <a:rPr lang="zh-CN" altLang="en-US" dirty="0" smtClean="0"/>
              <a:t>和</a:t>
            </a:r>
            <a:r>
              <a:rPr lang="en-US" altLang="zh-CN" dirty="0" smtClean="0"/>
              <a:t>Hoff</a:t>
            </a:r>
            <a:r>
              <a:rPr lang="zh-CN" altLang="en-US" dirty="0" smtClean="0"/>
              <a:t>提出</a:t>
            </a:r>
            <a:r>
              <a:rPr lang="zh-CN" altLang="en-US" dirty="0" smtClean="0">
                <a:solidFill>
                  <a:srgbClr val="C00000"/>
                </a:solidFill>
              </a:rPr>
              <a:t>自适应线性神经元</a:t>
            </a:r>
            <a:r>
              <a:rPr lang="zh-CN" altLang="en-US" dirty="0" smtClean="0"/>
              <a:t>（</a:t>
            </a:r>
            <a:r>
              <a:rPr lang="en-US" altLang="zh-CN" dirty="0" err="1" smtClean="0"/>
              <a:t>Adaline</a:t>
            </a:r>
            <a:r>
              <a:rPr lang="zh-CN" altLang="en-US" dirty="0" smtClean="0"/>
              <a:t>）模型和</a:t>
            </a:r>
            <a:r>
              <a:rPr lang="zh-CN" altLang="en-US" dirty="0" smtClean="0">
                <a:solidFill>
                  <a:srgbClr val="C00000"/>
                </a:solidFill>
              </a:rPr>
              <a:t>最小均方学习算法</a:t>
            </a:r>
            <a:endParaRPr lang="en-US" altLang="zh-CN" dirty="0" smtClean="0">
              <a:solidFill>
                <a:srgbClr val="C00000"/>
              </a:solidFill>
            </a:endParaRPr>
          </a:p>
          <a:p>
            <a:pPr marL="342900" indent="-342900">
              <a:buFont typeface="Wingdings" panose="05000000000000000000" pitchFamily="2" charset="2"/>
              <a:buChar char="l"/>
            </a:pPr>
            <a:r>
              <a:rPr lang="en-US" altLang="zh-CN" dirty="0" smtClean="0"/>
              <a:t>1969</a:t>
            </a:r>
            <a:r>
              <a:rPr lang="zh-CN" altLang="en-US" dirty="0" smtClean="0"/>
              <a:t>年</a:t>
            </a:r>
            <a:r>
              <a:rPr lang="en-US" altLang="zh-CN" dirty="0" smtClean="0"/>
              <a:t>, Minsky</a:t>
            </a:r>
            <a:r>
              <a:rPr lang="zh-CN" altLang="en-US" dirty="0" smtClean="0"/>
              <a:t>和</a:t>
            </a:r>
            <a:r>
              <a:rPr lang="en-US" altLang="zh-CN" dirty="0" err="1" smtClean="0"/>
              <a:t>Papert</a:t>
            </a:r>
            <a:r>
              <a:rPr lang="en-US" altLang="zh-CN" dirty="0" smtClean="0"/>
              <a:t> </a:t>
            </a:r>
            <a:r>
              <a:rPr lang="zh-CN" altLang="en-US" dirty="0" smtClean="0"/>
              <a:t>发表</a:t>
            </a:r>
            <a:r>
              <a:rPr lang="en-US" altLang="zh-CN" dirty="0" smtClean="0"/>
              <a:t>《</a:t>
            </a:r>
            <a:r>
              <a:rPr lang="en-US" altLang="zh-CN" dirty="0" err="1" smtClean="0"/>
              <a:t>Perceptrons</a:t>
            </a:r>
            <a:r>
              <a:rPr lang="en-US" altLang="zh-CN" dirty="0" smtClean="0"/>
              <a:t>》</a:t>
            </a:r>
            <a:r>
              <a:rPr lang="zh-CN" altLang="en-US" dirty="0"/>
              <a:t>一</a:t>
            </a:r>
            <a:r>
              <a:rPr lang="zh-CN" altLang="en-US" dirty="0" smtClean="0"/>
              <a:t>书</a:t>
            </a:r>
            <a:r>
              <a:rPr lang="en-US" altLang="zh-CN" dirty="0" smtClean="0"/>
              <a:t>, </a:t>
            </a:r>
            <a:r>
              <a:rPr lang="zh-CN" altLang="en-US" dirty="0" smtClean="0"/>
              <a:t>指出</a:t>
            </a:r>
            <a:r>
              <a:rPr lang="zh-CN" altLang="en-US" dirty="0" smtClean="0">
                <a:solidFill>
                  <a:srgbClr val="C00000"/>
                </a:solidFill>
              </a:rPr>
              <a:t>单</a:t>
            </a:r>
            <a:r>
              <a:rPr lang="zh-CN" altLang="en-US" dirty="0">
                <a:solidFill>
                  <a:srgbClr val="C00000"/>
                </a:solidFill>
              </a:rPr>
              <a:t>层神经网路不能解决非线性</a:t>
            </a:r>
            <a:r>
              <a:rPr lang="zh-CN" altLang="en-US" dirty="0" smtClean="0">
                <a:solidFill>
                  <a:srgbClr val="C00000"/>
                </a:solidFill>
              </a:rPr>
              <a:t>问题</a:t>
            </a:r>
            <a:r>
              <a:rPr lang="en-US" altLang="zh-CN" dirty="0" smtClean="0">
                <a:solidFill>
                  <a:srgbClr val="C00000"/>
                </a:solidFill>
              </a:rPr>
              <a:t>, </a:t>
            </a:r>
            <a:r>
              <a:rPr lang="zh-CN" altLang="en-US" dirty="0" smtClean="0">
                <a:solidFill>
                  <a:srgbClr val="C00000"/>
                </a:solidFill>
              </a:rPr>
              <a:t>多</a:t>
            </a:r>
            <a:r>
              <a:rPr lang="zh-CN" altLang="en-US" dirty="0">
                <a:solidFill>
                  <a:srgbClr val="C00000"/>
                </a:solidFill>
              </a:rPr>
              <a:t>层网络的训练算法尚无</a:t>
            </a:r>
            <a:r>
              <a:rPr lang="zh-CN" altLang="en-US" dirty="0" smtClean="0">
                <a:solidFill>
                  <a:srgbClr val="C00000"/>
                </a:solidFill>
              </a:rPr>
              <a:t>希望</a:t>
            </a:r>
            <a:r>
              <a:rPr lang="en-US" altLang="zh-CN" dirty="0" smtClean="0"/>
              <a:t>. </a:t>
            </a:r>
            <a:r>
              <a:rPr lang="zh-CN" altLang="en-US" dirty="0" smtClean="0"/>
              <a:t>这个论断导致神经网络进入低谷</a:t>
            </a:r>
            <a:endParaRPr lang="zh-CN" altLang="en-US" dirty="0"/>
          </a:p>
        </p:txBody>
      </p:sp>
    </p:spTree>
    <p:extLst>
      <p:ext uri="{BB962C8B-B14F-4D97-AF65-F5344CB8AC3E}">
        <p14:creationId xmlns:p14="http://schemas.microsoft.com/office/powerpoint/2010/main" val="6285849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5.4 </a:t>
            </a:r>
            <a:r>
              <a:rPr lang="zh-CN" altLang="en-US" dirty="0" smtClean="0"/>
              <a:t>全局最小与局部极小</a:t>
            </a:r>
            <a:endParaRPr lang="zh-CN" altLang="en-US" dirty="0"/>
          </a:p>
        </p:txBody>
      </p:sp>
      <p:sp>
        <p:nvSpPr>
          <p:cNvPr id="3" name="内容占位符 2"/>
          <p:cNvSpPr>
            <a:spLocks noGrp="1"/>
          </p:cNvSpPr>
          <p:nvPr>
            <p:ph idx="1"/>
          </p:nvPr>
        </p:nvSpPr>
        <p:spPr/>
        <p:txBody>
          <a:bodyPr>
            <a:normAutofit/>
          </a:bodyPr>
          <a:lstStyle/>
          <a:p>
            <a:pPr>
              <a:lnSpc>
                <a:spcPct val="100000"/>
              </a:lnSpc>
            </a:pPr>
            <a:r>
              <a:rPr lang="zh-CN" altLang="en-US" dirty="0" smtClean="0"/>
              <a:t>对     和     </a:t>
            </a:r>
            <a:r>
              <a:rPr lang="en-US" altLang="zh-CN" dirty="0" smtClean="0"/>
              <a:t>, </a:t>
            </a:r>
            <a:r>
              <a:rPr lang="zh-CN" altLang="en-US" dirty="0" smtClean="0"/>
              <a:t>若存在          使得</a:t>
            </a:r>
            <a:endParaRPr lang="en-US" altLang="zh-CN" dirty="0" smtClean="0"/>
          </a:p>
          <a:p>
            <a:pPr>
              <a:lnSpc>
                <a:spcPct val="100000"/>
              </a:lnSpc>
            </a:pPr>
            <a:endParaRPr lang="en-US" altLang="zh-CN" dirty="0"/>
          </a:p>
          <a:p>
            <a:pPr marL="0" indent="0">
              <a:lnSpc>
                <a:spcPct val="100000"/>
              </a:lnSpc>
              <a:buNone/>
            </a:pPr>
            <a:r>
              <a:rPr lang="zh-CN" altLang="en-US" dirty="0" smtClean="0"/>
              <a:t>都有                              成立</a:t>
            </a:r>
            <a:r>
              <a:rPr lang="en-US" altLang="zh-CN" dirty="0" smtClean="0"/>
              <a:t>, </a:t>
            </a:r>
            <a:r>
              <a:rPr lang="zh-CN" altLang="en-US" dirty="0" smtClean="0"/>
              <a:t>则            为</a:t>
            </a:r>
            <a:r>
              <a:rPr lang="zh-CN" altLang="en-US" dirty="0" smtClean="0">
                <a:solidFill>
                  <a:srgbClr val="C00000"/>
                </a:solidFill>
              </a:rPr>
              <a:t>局部极小解</a:t>
            </a:r>
            <a:r>
              <a:rPr lang="zh-CN" altLang="en-US" dirty="0" smtClean="0"/>
              <a:t>；若度参数空间中任意的         </a:t>
            </a:r>
            <a:r>
              <a:rPr lang="en-US" altLang="zh-CN" dirty="0" smtClean="0"/>
              <a:t>, </a:t>
            </a:r>
            <a:r>
              <a:rPr lang="zh-CN" altLang="en-US" dirty="0" smtClean="0"/>
              <a:t>都有                              </a:t>
            </a:r>
            <a:r>
              <a:rPr lang="en-US" altLang="zh-CN" dirty="0" smtClean="0"/>
              <a:t>, </a:t>
            </a:r>
            <a:r>
              <a:rPr lang="zh-CN" altLang="en-US" dirty="0" smtClean="0"/>
              <a:t>则            为</a:t>
            </a:r>
            <a:r>
              <a:rPr lang="zh-CN" altLang="en-US" dirty="0" smtClean="0">
                <a:solidFill>
                  <a:srgbClr val="C00000"/>
                </a:solidFill>
              </a:rPr>
              <a:t>全局最小解</a:t>
            </a:r>
            <a:r>
              <a:rPr lang="en-US" altLang="zh-CN" dirty="0" smtClean="0"/>
              <a:t>. </a:t>
            </a:r>
            <a:r>
              <a:rPr lang="zh-CN" altLang="en-US" dirty="0" smtClean="0"/>
              <a:t>两者对应的</a:t>
            </a:r>
            <a:r>
              <a:rPr lang="en-US" altLang="zh-CN" dirty="0"/>
              <a:t> </a:t>
            </a:r>
            <a:r>
              <a:rPr lang="en-US" altLang="zh-CN" dirty="0" smtClean="0"/>
              <a:t>              </a:t>
            </a:r>
            <a:r>
              <a:rPr lang="zh-CN" altLang="en-US" dirty="0" smtClean="0"/>
              <a:t>分别称为误差函数的局部最小解和全局最小值</a:t>
            </a:r>
            <a:r>
              <a:rPr lang="en-US" altLang="zh-CN" dirty="0" smtClean="0"/>
              <a:t>. </a:t>
            </a:r>
          </a:p>
          <a:p>
            <a:pPr marL="342900" indent="-342900">
              <a:lnSpc>
                <a:spcPct val="100000"/>
              </a:lnSpc>
              <a:buFont typeface="Wingdings" panose="05000000000000000000" pitchFamily="2" charset="2"/>
              <a:buChar char="l"/>
            </a:pPr>
            <a:r>
              <a:rPr lang="zh-CN" altLang="en-US" sz="2000" dirty="0" smtClean="0"/>
              <a:t>显然参数空间梯度为零的点</a:t>
            </a:r>
            <a:r>
              <a:rPr lang="en-US" altLang="zh-CN" sz="2000" dirty="0" smtClean="0"/>
              <a:t>, </a:t>
            </a:r>
            <a:r>
              <a:rPr lang="zh-CN" altLang="en-US" sz="2000" dirty="0" smtClean="0"/>
              <a:t>只</a:t>
            </a:r>
            <a:endParaRPr lang="en-US" altLang="zh-CN" sz="2000" dirty="0" smtClean="0"/>
          </a:p>
          <a:p>
            <a:pPr marL="0" indent="0">
              <a:lnSpc>
                <a:spcPct val="100000"/>
              </a:lnSpc>
              <a:buNone/>
            </a:pPr>
            <a:r>
              <a:rPr lang="zh-CN" altLang="en-US" sz="2000" dirty="0" smtClean="0"/>
              <a:t>要气误差函数值小于邻点的误差函</a:t>
            </a:r>
            <a:endParaRPr lang="en-US" altLang="zh-CN" sz="2000" dirty="0" smtClean="0"/>
          </a:p>
          <a:p>
            <a:pPr marL="0" indent="0">
              <a:lnSpc>
                <a:spcPct val="100000"/>
              </a:lnSpc>
              <a:buNone/>
            </a:pPr>
            <a:r>
              <a:rPr lang="zh-CN" altLang="en-US" sz="2000" dirty="0" smtClean="0"/>
              <a:t>数值</a:t>
            </a:r>
            <a:r>
              <a:rPr lang="en-US" altLang="zh-CN" sz="2000" dirty="0" smtClean="0"/>
              <a:t>, </a:t>
            </a:r>
            <a:r>
              <a:rPr lang="zh-CN" altLang="en-US" sz="2000" dirty="0" smtClean="0"/>
              <a:t>就是局部极小点</a:t>
            </a:r>
            <a:endParaRPr lang="en-US" altLang="zh-CN" sz="2000" dirty="0" smtClean="0"/>
          </a:p>
          <a:p>
            <a:pPr marL="342900" indent="-342900">
              <a:lnSpc>
                <a:spcPct val="100000"/>
              </a:lnSpc>
              <a:buFont typeface="Wingdings" panose="05000000000000000000" pitchFamily="2" charset="2"/>
              <a:buChar char="l"/>
            </a:pPr>
            <a:r>
              <a:rPr lang="zh-CN" altLang="en-US" sz="2000" dirty="0" smtClean="0"/>
              <a:t>可能存在多个局部极小值</a:t>
            </a:r>
            <a:r>
              <a:rPr lang="en-US" altLang="zh-CN" sz="2000" dirty="0" smtClean="0"/>
              <a:t>, </a:t>
            </a:r>
            <a:r>
              <a:rPr lang="zh-CN" altLang="en-US" sz="2000" dirty="0" smtClean="0"/>
              <a:t>但却</a:t>
            </a:r>
            <a:endParaRPr lang="en-US" altLang="zh-CN" sz="2000" dirty="0" smtClean="0"/>
          </a:p>
          <a:p>
            <a:pPr marL="0" indent="0">
              <a:lnSpc>
                <a:spcPct val="100000"/>
              </a:lnSpc>
              <a:buNone/>
            </a:pPr>
            <a:r>
              <a:rPr lang="zh-CN" altLang="en-US" sz="2000" dirty="0" smtClean="0"/>
              <a:t>只会有一个全局极最小值</a:t>
            </a:r>
            <a:endParaRPr lang="en-US" altLang="zh-CN" sz="2000" dirty="0"/>
          </a:p>
          <a:p>
            <a:pPr marL="0" indent="0">
              <a:lnSpc>
                <a:spcPct val="100000"/>
              </a:lnSpc>
              <a:buNone/>
            </a:pPr>
            <a:endParaRPr lang="zh-CN" altLang="en-US" dirty="0" smtClean="0"/>
          </a:p>
        </p:txBody>
      </p:sp>
      <p:graphicFrame>
        <p:nvGraphicFramePr>
          <p:cNvPr id="5" name="对象 4"/>
          <p:cNvGraphicFramePr>
            <a:graphicFrameLocks noChangeAspect="1"/>
          </p:cNvGraphicFramePr>
          <p:nvPr>
            <p:extLst>
              <p:ext uri="{D42A27DB-BD31-4B8C-83A1-F6EECF244321}">
                <p14:modId xmlns:p14="http://schemas.microsoft.com/office/powerpoint/2010/main" val="2302889208"/>
              </p:ext>
            </p:extLst>
          </p:nvPr>
        </p:nvGraphicFramePr>
        <p:xfrm>
          <a:off x="1051466" y="1255311"/>
          <a:ext cx="395288" cy="328613"/>
        </p:xfrm>
        <a:graphic>
          <a:graphicData uri="http://schemas.openxmlformats.org/presentationml/2006/ole">
            <mc:AlternateContent xmlns:mc="http://schemas.openxmlformats.org/markup-compatibility/2006">
              <mc:Choice xmlns:v="urn:schemas-microsoft-com:vml" Requires="v">
                <p:oleObj spid="_x0000_s11554" name="Formula" r:id="rId3" imgW="186840" imgH="155160" progId="Equation.Ribbit">
                  <p:embed/>
                </p:oleObj>
              </mc:Choice>
              <mc:Fallback>
                <p:oleObj name="Formula" r:id="rId3" imgW="186840" imgH="155160" progId="Equation.Ribbit">
                  <p:embed/>
                  <p:pic>
                    <p:nvPicPr>
                      <p:cNvPr id="0" name=""/>
                      <p:cNvPicPr/>
                      <p:nvPr/>
                    </p:nvPicPr>
                    <p:blipFill>
                      <a:blip r:embed="rId4"/>
                      <a:stretch>
                        <a:fillRect/>
                      </a:stretch>
                    </p:blipFill>
                    <p:spPr>
                      <a:xfrm>
                        <a:off x="1051466" y="1255311"/>
                        <a:ext cx="395288" cy="32861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688973698"/>
              </p:ext>
            </p:extLst>
          </p:nvPr>
        </p:nvGraphicFramePr>
        <p:xfrm>
          <a:off x="1896453" y="1235049"/>
          <a:ext cx="276554" cy="344839"/>
        </p:xfrm>
        <a:graphic>
          <a:graphicData uri="http://schemas.openxmlformats.org/presentationml/2006/ole">
            <mc:AlternateContent xmlns:mc="http://schemas.openxmlformats.org/markup-compatibility/2006">
              <mc:Choice xmlns:v="urn:schemas-microsoft-com:vml" Requires="v">
                <p:oleObj spid="_x0000_s11555" name="Formula" r:id="rId5" imgW="128520" imgH="160200" progId="Equation.Ribbit">
                  <p:embed/>
                </p:oleObj>
              </mc:Choice>
              <mc:Fallback>
                <p:oleObj name="Formula" r:id="rId5" imgW="128520" imgH="160200" progId="Equation.Ribbit">
                  <p:embed/>
                  <p:pic>
                    <p:nvPicPr>
                      <p:cNvPr id="0" name=""/>
                      <p:cNvPicPr/>
                      <p:nvPr/>
                    </p:nvPicPr>
                    <p:blipFill>
                      <a:blip r:embed="rId6"/>
                      <a:stretch>
                        <a:fillRect/>
                      </a:stretch>
                    </p:blipFill>
                    <p:spPr>
                      <a:xfrm>
                        <a:off x="1896453" y="1235049"/>
                        <a:ext cx="276554" cy="344839"/>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538998989"/>
              </p:ext>
            </p:extLst>
          </p:nvPr>
        </p:nvGraphicFramePr>
        <p:xfrm>
          <a:off x="3467694" y="1211593"/>
          <a:ext cx="800614" cy="364260"/>
        </p:xfrm>
        <a:graphic>
          <a:graphicData uri="http://schemas.openxmlformats.org/presentationml/2006/ole">
            <mc:AlternateContent xmlns:mc="http://schemas.openxmlformats.org/markup-compatibility/2006">
              <mc:Choice xmlns:v="urn:schemas-microsoft-com:vml" Requires="v">
                <p:oleObj spid="_x0000_s11556" name="Formula" r:id="rId7" imgW="335520" imgH="152640" progId="Equation.Ribbit">
                  <p:embed/>
                </p:oleObj>
              </mc:Choice>
              <mc:Fallback>
                <p:oleObj name="Formula" r:id="rId7" imgW="335520" imgH="152640" progId="Equation.Ribbit">
                  <p:embed/>
                  <p:pic>
                    <p:nvPicPr>
                      <p:cNvPr id="0" name=""/>
                      <p:cNvPicPr/>
                      <p:nvPr/>
                    </p:nvPicPr>
                    <p:blipFill>
                      <a:blip r:embed="rId8"/>
                      <a:stretch>
                        <a:fillRect/>
                      </a:stretch>
                    </p:blipFill>
                    <p:spPr>
                      <a:xfrm>
                        <a:off x="3467694" y="1211593"/>
                        <a:ext cx="800614" cy="36426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422697511"/>
              </p:ext>
            </p:extLst>
          </p:nvPr>
        </p:nvGraphicFramePr>
        <p:xfrm>
          <a:off x="1762688" y="1583924"/>
          <a:ext cx="5119688" cy="388938"/>
        </p:xfrm>
        <a:graphic>
          <a:graphicData uri="http://schemas.openxmlformats.org/presentationml/2006/ole">
            <mc:AlternateContent xmlns:mc="http://schemas.openxmlformats.org/markup-compatibility/2006">
              <mc:Choice xmlns:v="urn:schemas-microsoft-com:vml" Requires="v">
                <p:oleObj spid="_x0000_s11557" name="Formula" r:id="rId9" imgW="2343240" imgH="177840" progId="Equation.Ribbit">
                  <p:embed/>
                </p:oleObj>
              </mc:Choice>
              <mc:Fallback>
                <p:oleObj name="Formula" r:id="rId9" imgW="2343240" imgH="177840" progId="Equation.Ribbit">
                  <p:embed/>
                  <p:pic>
                    <p:nvPicPr>
                      <p:cNvPr id="0" name=""/>
                      <p:cNvPicPr/>
                      <p:nvPr/>
                    </p:nvPicPr>
                    <p:blipFill>
                      <a:blip r:embed="rId10"/>
                      <a:stretch>
                        <a:fillRect/>
                      </a:stretch>
                    </p:blipFill>
                    <p:spPr>
                      <a:xfrm>
                        <a:off x="1762688" y="1583924"/>
                        <a:ext cx="5119688" cy="388938"/>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599204376"/>
              </p:ext>
            </p:extLst>
          </p:nvPr>
        </p:nvGraphicFramePr>
        <p:xfrm>
          <a:off x="957720" y="2117778"/>
          <a:ext cx="2897188" cy="385763"/>
        </p:xfrm>
        <a:graphic>
          <a:graphicData uri="http://schemas.openxmlformats.org/presentationml/2006/ole">
            <mc:AlternateContent xmlns:mc="http://schemas.openxmlformats.org/markup-compatibility/2006">
              <mc:Choice xmlns:v="urn:schemas-microsoft-com:vml" Requires="v">
                <p:oleObj spid="_x0000_s11558" name="Formula" r:id="rId11" imgW="1324800" imgH="176760" progId="Equation.Ribbit">
                  <p:embed/>
                </p:oleObj>
              </mc:Choice>
              <mc:Fallback>
                <p:oleObj name="Formula" r:id="rId11" imgW="1324800" imgH="176760" progId="Equation.Ribbit">
                  <p:embed/>
                  <p:pic>
                    <p:nvPicPr>
                      <p:cNvPr id="8" name="对象 7"/>
                      <p:cNvPicPr/>
                      <p:nvPr/>
                    </p:nvPicPr>
                    <p:blipFill>
                      <a:blip r:embed="rId12"/>
                      <a:stretch>
                        <a:fillRect/>
                      </a:stretch>
                    </p:blipFill>
                    <p:spPr>
                      <a:xfrm>
                        <a:off x="957720" y="2117778"/>
                        <a:ext cx="2897188" cy="385763"/>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618049072"/>
              </p:ext>
            </p:extLst>
          </p:nvPr>
        </p:nvGraphicFramePr>
        <p:xfrm>
          <a:off x="4958353" y="2141761"/>
          <a:ext cx="1071562" cy="385762"/>
        </p:xfrm>
        <a:graphic>
          <a:graphicData uri="http://schemas.openxmlformats.org/presentationml/2006/ole">
            <mc:AlternateContent xmlns:mc="http://schemas.openxmlformats.org/markup-compatibility/2006">
              <mc:Choice xmlns:v="urn:schemas-microsoft-com:vml" Requires="v">
                <p:oleObj spid="_x0000_s11559" name="Formula" r:id="rId13" imgW="490320" imgH="176760" progId="Equation.Ribbit">
                  <p:embed/>
                </p:oleObj>
              </mc:Choice>
              <mc:Fallback>
                <p:oleObj name="Formula" r:id="rId13" imgW="490320" imgH="176760" progId="Equation.Ribbit">
                  <p:embed/>
                  <p:pic>
                    <p:nvPicPr>
                      <p:cNvPr id="9" name="对象 8"/>
                      <p:cNvPicPr/>
                      <p:nvPr/>
                    </p:nvPicPr>
                    <p:blipFill>
                      <a:blip r:embed="rId14"/>
                      <a:stretch>
                        <a:fillRect/>
                      </a:stretch>
                    </p:blipFill>
                    <p:spPr>
                      <a:xfrm>
                        <a:off x="4958353" y="2141761"/>
                        <a:ext cx="1071562" cy="385762"/>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175852678"/>
              </p:ext>
            </p:extLst>
          </p:nvPr>
        </p:nvGraphicFramePr>
        <p:xfrm>
          <a:off x="2656481" y="2455576"/>
          <a:ext cx="811213" cy="385762"/>
        </p:xfrm>
        <a:graphic>
          <a:graphicData uri="http://schemas.openxmlformats.org/presentationml/2006/ole">
            <mc:AlternateContent xmlns:mc="http://schemas.openxmlformats.org/markup-compatibility/2006">
              <mc:Choice xmlns:v="urn:schemas-microsoft-com:vml" Requires="v">
                <p:oleObj spid="_x0000_s11560" name="Formula" r:id="rId15" imgW="371160" imgH="176760" progId="Equation.Ribbit">
                  <p:embed/>
                </p:oleObj>
              </mc:Choice>
              <mc:Fallback>
                <p:oleObj name="Formula" r:id="rId15" imgW="371160" imgH="176760" progId="Equation.Ribbit">
                  <p:embed/>
                  <p:pic>
                    <p:nvPicPr>
                      <p:cNvPr id="9" name="对象 8"/>
                      <p:cNvPicPr/>
                      <p:nvPr/>
                    </p:nvPicPr>
                    <p:blipFill>
                      <a:blip r:embed="rId16"/>
                      <a:stretch>
                        <a:fillRect/>
                      </a:stretch>
                    </p:blipFill>
                    <p:spPr>
                      <a:xfrm>
                        <a:off x="2656481" y="2455576"/>
                        <a:ext cx="811213" cy="385762"/>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4018891319"/>
              </p:ext>
            </p:extLst>
          </p:nvPr>
        </p:nvGraphicFramePr>
        <p:xfrm>
          <a:off x="4325556" y="2469216"/>
          <a:ext cx="2897188" cy="385763"/>
        </p:xfrm>
        <a:graphic>
          <a:graphicData uri="http://schemas.openxmlformats.org/presentationml/2006/ole">
            <mc:AlternateContent xmlns:mc="http://schemas.openxmlformats.org/markup-compatibility/2006">
              <mc:Choice xmlns:v="urn:schemas-microsoft-com:vml" Requires="v">
                <p:oleObj spid="_x0000_s11561" name="Formula" r:id="rId17" imgW="1324800" imgH="176760" progId="Equation.Ribbit">
                  <p:embed/>
                </p:oleObj>
              </mc:Choice>
              <mc:Fallback>
                <p:oleObj name="Formula" r:id="rId17" imgW="1324800" imgH="176760" progId="Equation.Ribbit">
                  <p:embed/>
                  <p:pic>
                    <p:nvPicPr>
                      <p:cNvPr id="9" name="对象 8"/>
                      <p:cNvPicPr/>
                      <p:nvPr/>
                    </p:nvPicPr>
                    <p:blipFill>
                      <a:blip r:embed="rId12"/>
                      <a:stretch>
                        <a:fillRect/>
                      </a:stretch>
                    </p:blipFill>
                    <p:spPr>
                      <a:xfrm>
                        <a:off x="4325556" y="2469216"/>
                        <a:ext cx="2897188" cy="385763"/>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087318357"/>
              </p:ext>
            </p:extLst>
          </p:nvPr>
        </p:nvGraphicFramePr>
        <p:xfrm>
          <a:off x="7801499" y="2455576"/>
          <a:ext cx="1071562" cy="385762"/>
        </p:xfrm>
        <a:graphic>
          <a:graphicData uri="http://schemas.openxmlformats.org/presentationml/2006/ole">
            <mc:AlternateContent xmlns:mc="http://schemas.openxmlformats.org/markup-compatibility/2006">
              <mc:Choice xmlns:v="urn:schemas-microsoft-com:vml" Requires="v">
                <p:oleObj spid="_x0000_s11562" name="Formula" r:id="rId18" imgW="490320" imgH="176760" progId="Equation.Ribbit">
                  <p:embed/>
                </p:oleObj>
              </mc:Choice>
              <mc:Fallback>
                <p:oleObj name="Formula" r:id="rId18" imgW="490320" imgH="176760" progId="Equation.Ribbit">
                  <p:embed/>
                  <p:pic>
                    <p:nvPicPr>
                      <p:cNvPr id="10" name="对象 9"/>
                      <p:cNvPicPr/>
                      <p:nvPr/>
                    </p:nvPicPr>
                    <p:blipFill>
                      <a:blip r:embed="rId14"/>
                      <a:stretch>
                        <a:fillRect/>
                      </a:stretch>
                    </p:blipFill>
                    <p:spPr>
                      <a:xfrm>
                        <a:off x="7801499" y="2455576"/>
                        <a:ext cx="1071562" cy="385762"/>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4145888574"/>
              </p:ext>
            </p:extLst>
          </p:nvPr>
        </p:nvGraphicFramePr>
        <p:xfrm>
          <a:off x="3769659" y="2830996"/>
          <a:ext cx="1349375" cy="385762"/>
        </p:xfrm>
        <a:graphic>
          <a:graphicData uri="http://schemas.openxmlformats.org/presentationml/2006/ole">
            <mc:AlternateContent xmlns:mc="http://schemas.openxmlformats.org/markup-compatibility/2006">
              <mc:Choice xmlns:v="urn:schemas-microsoft-com:vml" Requires="v">
                <p:oleObj spid="_x0000_s11563" name="Formula" r:id="rId19" imgW="617400" imgH="176760" progId="Equation.Ribbit">
                  <p:embed/>
                </p:oleObj>
              </mc:Choice>
              <mc:Fallback>
                <p:oleObj name="Formula" r:id="rId19" imgW="617400" imgH="176760" progId="Equation.Ribbit">
                  <p:embed/>
                  <p:pic>
                    <p:nvPicPr>
                      <p:cNvPr id="12" name="对象 11"/>
                      <p:cNvPicPr/>
                      <p:nvPr/>
                    </p:nvPicPr>
                    <p:blipFill>
                      <a:blip r:embed="rId20"/>
                      <a:stretch>
                        <a:fillRect/>
                      </a:stretch>
                    </p:blipFill>
                    <p:spPr>
                      <a:xfrm>
                        <a:off x="3769659" y="2830996"/>
                        <a:ext cx="1349375" cy="385762"/>
                      </a:xfrm>
                      <a:prstGeom prst="rect">
                        <a:avLst/>
                      </a:prstGeom>
                    </p:spPr>
                  </p:pic>
                </p:oleObj>
              </mc:Fallback>
            </mc:AlternateContent>
          </a:graphicData>
        </a:graphic>
      </p:graphicFrame>
      <p:pic>
        <p:nvPicPr>
          <p:cNvPr id="15" name="图片 14" descr="屏幕剪辑"/>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268308" y="3276481"/>
            <a:ext cx="4312273" cy="2976558"/>
          </a:xfrm>
          <a:prstGeom prst="rect">
            <a:avLst/>
          </a:prstGeom>
        </p:spPr>
      </p:pic>
    </p:spTree>
    <p:extLst>
      <p:ext uri="{BB962C8B-B14F-4D97-AF65-F5344CB8AC3E}">
        <p14:creationId xmlns:p14="http://schemas.microsoft.com/office/powerpoint/2010/main" val="10129106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5.4 </a:t>
            </a:r>
            <a:r>
              <a:rPr lang="zh-CN" altLang="en-US" dirty="0"/>
              <a:t>全局最小与局部极小</a:t>
            </a:r>
          </a:p>
        </p:txBody>
      </p:sp>
      <p:sp>
        <p:nvSpPr>
          <p:cNvPr id="3" name="内容占位符 2"/>
          <p:cNvSpPr>
            <a:spLocks noGrp="1"/>
          </p:cNvSpPr>
          <p:nvPr>
            <p:ph idx="1"/>
          </p:nvPr>
        </p:nvSpPr>
        <p:spPr>
          <a:xfrm>
            <a:off x="260350" y="1129599"/>
            <a:ext cx="8616950" cy="4930775"/>
          </a:xfrm>
        </p:spPr>
        <p:txBody>
          <a:bodyPr>
            <a:normAutofit/>
          </a:bodyPr>
          <a:lstStyle/>
          <a:p>
            <a:r>
              <a:rPr lang="en-US" altLang="zh-CN" dirty="0" smtClean="0">
                <a:solidFill>
                  <a:schemeClr val="tx2"/>
                </a:solidFill>
                <a:latin typeface="微软雅黑" panose="020B0503020204020204" pitchFamily="34" charset="-122"/>
                <a:ea typeface="微软雅黑" panose="020B0503020204020204" pitchFamily="34" charset="-122"/>
              </a:rPr>
              <a:t>“</a:t>
            </a:r>
            <a:r>
              <a:rPr lang="zh-CN" altLang="en-US" dirty="0" smtClean="0">
                <a:solidFill>
                  <a:schemeClr val="tx2"/>
                </a:solidFill>
                <a:latin typeface="微软雅黑" panose="020B0503020204020204" pitchFamily="34" charset="-122"/>
                <a:ea typeface="微软雅黑" panose="020B0503020204020204" pitchFamily="34" charset="-122"/>
              </a:rPr>
              <a:t>跳出</a:t>
            </a:r>
            <a:r>
              <a:rPr lang="en-US" altLang="zh-CN" dirty="0" smtClean="0">
                <a:solidFill>
                  <a:schemeClr val="tx2"/>
                </a:solidFill>
                <a:latin typeface="微软雅黑" panose="020B0503020204020204" pitchFamily="34" charset="-122"/>
                <a:ea typeface="微软雅黑" panose="020B0503020204020204" pitchFamily="34" charset="-122"/>
              </a:rPr>
              <a:t>”</a:t>
            </a:r>
            <a:r>
              <a:rPr lang="zh-CN" altLang="en-US" dirty="0" smtClean="0">
                <a:solidFill>
                  <a:schemeClr val="tx2"/>
                </a:solidFill>
                <a:latin typeface="微软雅黑" panose="020B0503020204020204" pitchFamily="34" charset="-122"/>
                <a:ea typeface="微软雅黑" panose="020B0503020204020204" pitchFamily="34" charset="-122"/>
              </a:rPr>
              <a:t>局部</a:t>
            </a:r>
            <a:r>
              <a:rPr lang="zh-CN" altLang="en-US" dirty="0">
                <a:solidFill>
                  <a:schemeClr val="tx2"/>
                </a:solidFill>
                <a:latin typeface="微软雅黑" panose="020B0503020204020204" pitchFamily="34" charset="-122"/>
                <a:ea typeface="微软雅黑" panose="020B0503020204020204" pitchFamily="34" charset="-122"/>
              </a:rPr>
              <a:t>最小的</a:t>
            </a:r>
            <a:r>
              <a:rPr lang="zh-CN" altLang="en-US" dirty="0" smtClean="0">
                <a:solidFill>
                  <a:schemeClr val="tx2"/>
                </a:solidFill>
                <a:latin typeface="微软雅黑" panose="020B0503020204020204" pitchFamily="34" charset="-122"/>
                <a:ea typeface="微软雅黑" panose="020B0503020204020204" pitchFamily="34" charset="-122"/>
              </a:rPr>
              <a:t>策略</a:t>
            </a:r>
            <a:endParaRPr lang="en-US" altLang="zh-CN" dirty="0" smtClean="0">
              <a:solidFill>
                <a:schemeClr val="tx2"/>
              </a:solidFill>
              <a:latin typeface="微软雅黑" panose="020B0503020204020204" pitchFamily="34" charset="-122"/>
              <a:ea typeface="微软雅黑" panose="020B0503020204020204" pitchFamily="34" charset="-122"/>
            </a:endParaRPr>
          </a:p>
          <a:p>
            <a:pPr marL="0" indent="0">
              <a:lnSpc>
                <a:spcPct val="100000"/>
              </a:lnSpc>
              <a:buNone/>
            </a:pPr>
            <a:r>
              <a:rPr lang="zh-CN" altLang="en-US" sz="2000" dirty="0" smtClean="0">
                <a:latin typeface="幼圆" panose="02010509060101010101" pitchFamily="49" charset="-122"/>
              </a:rPr>
              <a:t>基于梯度的搜索是使用最为广泛的参数寻优方法</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如果误差函数仅有一个局部极小</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那么此时找到的局部极小就是全局最小</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然而</a:t>
            </a:r>
            <a:r>
              <a:rPr lang="en-US" altLang="zh-CN" sz="2000" dirty="0">
                <a:latin typeface="幼圆" panose="02010509060101010101" pitchFamily="49" charset="-122"/>
              </a:rPr>
              <a:t>,</a:t>
            </a:r>
            <a:r>
              <a:rPr lang="zh-CN" altLang="en-US" sz="2000" dirty="0" smtClean="0">
                <a:latin typeface="幼圆" panose="02010509060101010101" pitchFamily="49" charset="-122"/>
              </a:rPr>
              <a:t>如果误差函数具有多个局部极小</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则不能保证找到的解是全局最小</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在现实任务中</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通常采用以下策略“跳出”局部极小</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从而进一步达到全局最小</a:t>
            </a:r>
            <a:r>
              <a:rPr lang="en-US" altLang="zh-CN" sz="2000" dirty="0" smtClean="0">
                <a:latin typeface="幼圆" panose="02010509060101010101" pitchFamily="49" charset="-122"/>
              </a:rPr>
              <a:t>. </a:t>
            </a:r>
            <a:endParaRPr lang="en-US" altLang="zh-CN" dirty="0" smtClean="0">
              <a:solidFill>
                <a:schemeClr val="tx2"/>
              </a:solidFill>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l"/>
            </a:pPr>
            <a:r>
              <a:rPr lang="zh-CN" altLang="en-US" sz="2000" dirty="0"/>
              <a:t>多组</a:t>
            </a:r>
            <a:r>
              <a:rPr lang="zh-CN" altLang="en-US" sz="2000" dirty="0">
                <a:solidFill>
                  <a:srgbClr val="C00000"/>
                </a:solidFill>
              </a:rPr>
              <a:t>不同的初始参数</a:t>
            </a:r>
            <a:r>
              <a:rPr lang="zh-CN" altLang="en-US" sz="2000" dirty="0"/>
              <a:t>优化</a:t>
            </a:r>
            <a:r>
              <a:rPr lang="zh-CN" altLang="en-US" sz="2000" dirty="0" smtClean="0"/>
              <a:t>神经网络</a:t>
            </a:r>
            <a:r>
              <a:rPr lang="en-US" altLang="zh-CN" sz="2000" dirty="0" smtClean="0"/>
              <a:t>,  </a:t>
            </a:r>
            <a:r>
              <a:rPr lang="zh-CN" altLang="en-US" sz="2000" dirty="0"/>
              <a:t>选取误差最小的解作为最终</a:t>
            </a:r>
            <a:r>
              <a:rPr lang="zh-CN" altLang="en-US" sz="2000" dirty="0" smtClean="0"/>
              <a:t>参数</a:t>
            </a:r>
            <a:r>
              <a:rPr lang="en-US" altLang="zh-CN" sz="2000" dirty="0" smtClean="0"/>
              <a:t>. </a:t>
            </a:r>
            <a:endParaRPr lang="zh-CN" altLang="en-US" sz="2000" dirty="0"/>
          </a:p>
          <a:p>
            <a:pPr>
              <a:lnSpc>
                <a:spcPct val="100000"/>
              </a:lnSpc>
              <a:buFont typeface="Wingdings" panose="05000000000000000000" pitchFamily="2" charset="2"/>
              <a:buChar char="l"/>
            </a:pPr>
            <a:r>
              <a:rPr lang="zh-CN" altLang="en-US" sz="2000" dirty="0">
                <a:solidFill>
                  <a:srgbClr val="C30D23"/>
                </a:solidFill>
              </a:rPr>
              <a:t>模拟退火技术 </a:t>
            </a:r>
            <a:r>
              <a:rPr lang="en-US" altLang="zh-CN" sz="1600" dirty="0">
                <a:solidFill>
                  <a:schemeClr val="accent4"/>
                </a:solidFill>
                <a:latin typeface="+mn-lt"/>
              </a:rPr>
              <a:t>[</a:t>
            </a:r>
            <a:r>
              <a:rPr lang="en-US" altLang="zh-CN" sz="1600" dirty="0" err="1">
                <a:solidFill>
                  <a:schemeClr val="accent4"/>
                </a:solidFill>
                <a:latin typeface="+mn-lt"/>
              </a:rPr>
              <a:t>Aarts</a:t>
            </a:r>
            <a:r>
              <a:rPr lang="en-US" altLang="zh-CN" sz="1600" dirty="0">
                <a:solidFill>
                  <a:schemeClr val="accent4"/>
                </a:solidFill>
                <a:latin typeface="+mn-lt"/>
              </a:rPr>
              <a:t> and </a:t>
            </a:r>
            <a:r>
              <a:rPr lang="en-US" altLang="zh-CN" sz="1600" dirty="0" err="1">
                <a:solidFill>
                  <a:schemeClr val="accent4"/>
                </a:solidFill>
                <a:latin typeface="+mn-lt"/>
              </a:rPr>
              <a:t>Korst</a:t>
            </a:r>
            <a:r>
              <a:rPr lang="en-US" altLang="zh-CN" sz="1600" dirty="0">
                <a:solidFill>
                  <a:schemeClr val="accent4"/>
                </a:solidFill>
                <a:latin typeface="+mn-lt"/>
              </a:rPr>
              <a:t>,  1989].  </a:t>
            </a:r>
            <a:r>
              <a:rPr lang="zh-CN" altLang="en-US" sz="2000" dirty="0"/>
              <a:t>每一步都以一定的概率接受比当前解更差的</a:t>
            </a:r>
            <a:r>
              <a:rPr lang="zh-CN" altLang="en-US" sz="2000" dirty="0" smtClean="0"/>
              <a:t>结果</a:t>
            </a:r>
            <a:r>
              <a:rPr lang="en-US" altLang="zh-CN" sz="2000" dirty="0" smtClean="0"/>
              <a:t>, </a:t>
            </a:r>
            <a:r>
              <a:rPr lang="zh-CN" altLang="en-US" sz="2000" dirty="0" smtClean="0"/>
              <a:t>从而</a:t>
            </a:r>
            <a:r>
              <a:rPr lang="zh-CN" altLang="en-US" sz="2000" dirty="0"/>
              <a:t>有助于跳出局部极</a:t>
            </a:r>
            <a:r>
              <a:rPr lang="zh-CN" altLang="en-US" sz="2000" dirty="0" smtClean="0"/>
              <a:t>小</a:t>
            </a:r>
            <a:r>
              <a:rPr lang="en-US" altLang="zh-CN" sz="2000" dirty="0" smtClean="0"/>
              <a:t>. </a:t>
            </a:r>
            <a:endParaRPr lang="en-US" altLang="zh-CN" sz="2000" dirty="0"/>
          </a:p>
          <a:p>
            <a:pPr>
              <a:lnSpc>
                <a:spcPct val="100000"/>
              </a:lnSpc>
              <a:buFont typeface="Wingdings" panose="05000000000000000000" pitchFamily="2" charset="2"/>
              <a:buChar char="l"/>
            </a:pPr>
            <a:r>
              <a:rPr lang="zh-CN" altLang="en-US" sz="2000" dirty="0">
                <a:solidFill>
                  <a:srgbClr val="C30D23"/>
                </a:solidFill>
              </a:rPr>
              <a:t>随机梯度</a:t>
            </a:r>
            <a:r>
              <a:rPr lang="zh-CN" altLang="en-US" sz="2000" dirty="0" smtClean="0">
                <a:solidFill>
                  <a:srgbClr val="C30D23"/>
                </a:solidFill>
              </a:rPr>
              <a:t>下降</a:t>
            </a:r>
            <a:r>
              <a:rPr lang="en-US" altLang="zh-CN" sz="2000" dirty="0" smtClean="0"/>
              <a:t>.  </a:t>
            </a:r>
            <a:r>
              <a:rPr lang="zh-CN" altLang="en-US" sz="2000" dirty="0"/>
              <a:t>与标准梯度下降法精确计算梯度</a:t>
            </a:r>
            <a:r>
              <a:rPr lang="zh-CN" altLang="en-US" sz="2000" dirty="0" smtClean="0"/>
              <a:t>不同</a:t>
            </a:r>
            <a:r>
              <a:rPr lang="en-US" altLang="zh-CN" sz="2000" dirty="0" smtClean="0"/>
              <a:t>, </a:t>
            </a:r>
            <a:r>
              <a:rPr lang="zh-CN" altLang="en-US" sz="2000" dirty="0" smtClean="0"/>
              <a:t>随机</a:t>
            </a:r>
            <a:r>
              <a:rPr lang="zh-CN" altLang="en-US" sz="2000" dirty="0"/>
              <a:t>梯度下降法在计算梯度时加入了</a:t>
            </a:r>
            <a:r>
              <a:rPr lang="zh-CN" altLang="en-US" sz="2000" dirty="0" smtClean="0"/>
              <a:t>随机因素</a:t>
            </a:r>
            <a:r>
              <a:rPr lang="en-US" altLang="zh-CN" sz="2000" dirty="0" smtClean="0"/>
              <a:t>. </a:t>
            </a:r>
            <a:endParaRPr lang="en-US" altLang="zh-CN" sz="2000" dirty="0"/>
          </a:p>
          <a:p>
            <a:pPr>
              <a:lnSpc>
                <a:spcPct val="100000"/>
              </a:lnSpc>
              <a:buFont typeface="Wingdings" panose="05000000000000000000" pitchFamily="2" charset="2"/>
              <a:buChar char="l"/>
            </a:pPr>
            <a:r>
              <a:rPr lang="zh-CN" altLang="en-US" sz="2000" dirty="0">
                <a:solidFill>
                  <a:srgbClr val="C30D23"/>
                </a:solidFill>
              </a:rPr>
              <a:t>遗传</a:t>
            </a:r>
            <a:r>
              <a:rPr lang="zh-CN" altLang="en-US" sz="2000" dirty="0" smtClean="0">
                <a:solidFill>
                  <a:srgbClr val="C30D23"/>
                </a:solidFill>
              </a:rPr>
              <a:t>算法 </a:t>
            </a:r>
            <a:r>
              <a:rPr lang="en-US" altLang="zh-CN" sz="1600" dirty="0">
                <a:solidFill>
                  <a:schemeClr val="accent4"/>
                </a:solidFill>
                <a:latin typeface="+mn-lt"/>
              </a:rPr>
              <a:t>[Goldberg,  1989]. </a:t>
            </a:r>
            <a:r>
              <a:rPr lang="zh-CN" altLang="en-US" sz="2000" dirty="0" smtClean="0"/>
              <a:t>遗传</a:t>
            </a:r>
            <a:r>
              <a:rPr lang="zh-CN" altLang="en-US" sz="2000" dirty="0"/>
              <a:t>算法也常用来训练神经网络以更好地逼近全局极</a:t>
            </a:r>
            <a:r>
              <a:rPr lang="zh-CN" altLang="en-US" sz="2000" dirty="0" smtClean="0"/>
              <a:t>小</a:t>
            </a:r>
            <a:r>
              <a:rPr lang="en-US" altLang="zh-CN" sz="2000" dirty="0" smtClean="0"/>
              <a:t>. </a:t>
            </a:r>
            <a:endParaRPr lang="en-US" altLang="zh-CN" sz="2000" dirty="0"/>
          </a:p>
        </p:txBody>
      </p:sp>
    </p:spTree>
    <p:extLst>
      <p:ext uri="{BB962C8B-B14F-4D97-AF65-F5344CB8AC3E}">
        <p14:creationId xmlns:p14="http://schemas.microsoft.com/office/powerpoint/2010/main" val="19705211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第五章 神经网络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smtClean="0"/>
              <a:t>主要内容</a:t>
            </a:r>
            <a:endParaRPr lang="zh-CN" altLang="en-US" dirty="0"/>
          </a:p>
        </p:txBody>
      </p:sp>
      <p:sp>
        <p:nvSpPr>
          <p:cNvPr id="4" name="内容占位符 3"/>
          <p:cNvSpPr>
            <a:spLocks noGrp="1"/>
          </p:cNvSpPr>
          <p:nvPr>
            <p:ph sz="quarter" idx="14"/>
          </p:nvPr>
        </p:nvSpPr>
        <p:spPr/>
        <p:txBody>
          <a:bodyPr/>
          <a:lstStyle/>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5.1 </a:t>
            </a:r>
            <a:r>
              <a:rPr lang="zh-CN" altLang="en-US" sz="2400" dirty="0">
                <a:solidFill>
                  <a:schemeClr val="bg2">
                    <a:lumMod val="85000"/>
                  </a:schemeClr>
                </a:solidFill>
              </a:rPr>
              <a:t>神经元模型</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5.2 </a:t>
            </a:r>
            <a:r>
              <a:rPr lang="zh-CN" altLang="en-US" sz="2400" dirty="0">
                <a:solidFill>
                  <a:schemeClr val="bg2">
                    <a:lumMod val="85000"/>
                  </a:schemeClr>
                </a:solidFill>
              </a:rPr>
              <a:t>感知机与多层网络</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5.3</a:t>
            </a:r>
            <a:r>
              <a:rPr lang="zh-CN" altLang="en-US" sz="2400" dirty="0" smtClean="0">
                <a:solidFill>
                  <a:schemeClr val="bg2">
                    <a:lumMod val="85000"/>
                  </a:schemeClr>
                </a:solidFill>
              </a:rPr>
              <a:t> </a:t>
            </a:r>
            <a:r>
              <a:rPr lang="zh-CN" altLang="en-US" sz="2400" dirty="0">
                <a:solidFill>
                  <a:schemeClr val="bg2">
                    <a:lumMod val="85000"/>
                  </a:schemeClr>
                </a:solidFill>
              </a:rPr>
              <a:t>误差逆传播算法</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5.4 </a:t>
            </a:r>
            <a:r>
              <a:rPr lang="zh-CN" altLang="en-US" sz="2400" dirty="0">
                <a:solidFill>
                  <a:schemeClr val="bg2">
                    <a:lumMod val="85000"/>
                  </a:schemeClr>
                </a:solidFill>
              </a:rPr>
              <a:t>全局最小与局部最小</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t>5.5 </a:t>
            </a:r>
            <a:r>
              <a:rPr lang="zh-CN" altLang="en-US" sz="2400" dirty="0"/>
              <a:t>其他常见神经网络</a:t>
            </a:r>
            <a:endParaRPr lang="en-US" altLang="zh-CN" sz="2400" dirty="0"/>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5.6 </a:t>
            </a:r>
            <a:r>
              <a:rPr lang="zh-CN" altLang="en-US" sz="2400" dirty="0">
                <a:solidFill>
                  <a:schemeClr val="bg2">
                    <a:lumMod val="85000"/>
                  </a:schemeClr>
                </a:solidFill>
              </a:rPr>
              <a:t>深度学习</a:t>
            </a:r>
            <a:endParaRPr lang="en-US" altLang="zh-CN" sz="2400" dirty="0">
              <a:solidFill>
                <a:schemeClr val="bg2">
                  <a:lumMod val="85000"/>
                </a:schemeClr>
              </a:solidFill>
            </a:endParaRPr>
          </a:p>
          <a:p>
            <a:pPr marL="0" indent="0">
              <a:buNone/>
            </a:pPr>
            <a:endParaRPr lang="zh-CN" altLang="en-US" dirty="0"/>
          </a:p>
        </p:txBody>
      </p:sp>
    </p:spTree>
    <p:extLst>
      <p:ext uri="{BB962C8B-B14F-4D97-AF65-F5344CB8AC3E}">
        <p14:creationId xmlns:p14="http://schemas.microsoft.com/office/powerpoint/2010/main" val="33458262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5.5 </a:t>
            </a:r>
            <a:r>
              <a:rPr lang="zh-CN" altLang="en-US" dirty="0"/>
              <a:t>其他常见神经网络</a:t>
            </a:r>
          </a:p>
        </p:txBody>
      </p:sp>
      <p:sp>
        <p:nvSpPr>
          <p:cNvPr id="3" name="文本占位符 2"/>
          <p:cNvSpPr>
            <a:spLocks noGrp="1"/>
          </p:cNvSpPr>
          <p:nvPr>
            <p:ph type="body" sz="quarter" idx="13"/>
          </p:nvPr>
        </p:nvSpPr>
        <p:spPr>
          <a:xfrm>
            <a:off x="342128" y="1187328"/>
            <a:ext cx="8629650" cy="457200"/>
          </a:xfrm>
        </p:spPr>
        <p:txBody>
          <a:bodyPr>
            <a:normAutofit lnSpcReduction="10000"/>
          </a:bodyPr>
          <a:lstStyle/>
          <a:p>
            <a:r>
              <a:rPr lang="en-US" altLang="zh-CN" dirty="0" smtClean="0"/>
              <a:t>RBF </a:t>
            </a:r>
            <a:r>
              <a:rPr lang="zh-CN" altLang="en-US" dirty="0" smtClean="0"/>
              <a:t>网络 </a:t>
            </a:r>
            <a:r>
              <a:rPr lang="en-US" altLang="zh-CN" sz="1600" dirty="0" smtClean="0">
                <a:solidFill>
                  <a:srgbClr val="C30D23"/>
                </a:solidFill>
              </a:rPr>
              <a:t>[</a:t>
            </a:r>
            <a:r>
              <a:rPr lang="en-US" altLang="zh-CN" sz="1600" dirty="0" err="1">
                <a:solidFill>
                  <a:srgbClr val="C30D23"/>
                </a:solidFill>
              </a:rPr>
              <a:t>Broomhead</a:t>
            </a:r>
            <a:r>
              <a:rPr lang="en-US" altLang="zh-CN" sz="1600" dirty="0">
                <a:solidFill>
                  <a:srgbClr val="C30D23"/>
                </a:solidFill>
              </a:rPr>
              <a:t> and </a:t>
            </a:r>
            <a:r>
              <a:rPr lang="en-US" altLang="zh-CN" sz="1600" dirty="0" smtClean="0">
                <a:solidFill>
                  <a:srgbClr val="C30D23"/>
                </a:solidFill>
              </a:rPr>
              <a:t>Lowe, 1988</a:t>
            </a:r>
            <a:r>
              <a:rPr lang="en-US" altLang="zh-CN" sz="1600" dirty="0">
                <a:solidFill>
                  <a:srgbClr val="C30D23"/>
                </a:solidFill>
              </a:rPr>
              <a:t>] </a:t>
            </a:r>
            <a:endParaRPr lang="zh-CN" altLang="en-US" sz="1600" dirty="0"/>
          </a:p>
        </p:txBody>
      </p:sp>
      <p:sp>
        <p:nvSpPr>
          <p:cNvPr id="4" name="内容占位符 3"/>
          <p:cNvSpPr>
            <a:spLocks noGrp="1"/>
          </p:cNvSpPr>
          <p:nvPr>
            <p:ph sz="quarter" idx="14"/>
          </p:nvPr>
        </p:nvSpPr>
        <p:spPr>
          <a:xfrm>
            <a:off x="401892" y="1818581"/>
            <a:ext cx="8629650" cy="4839207"/>
          </a:xfrm>
        </p:spPr>
        <p:txBody>
          <a:bodyPr>
            <a:normAutofit/>
          </a:bodyPr>
          <a:lstStyle/>
          <a:p>
            <a:r>
              <a:rPr lang="en-US" altLang="zh-CN" dirty="0" smtClean="0"/>
              <a:t>RBF </a:t>
            </a:r>
            <a:r>
              <a:rPr lang="zh-CN" altLang="en-US" dirty="0" smtClean="0"/>
              <a:t>网络是一种</a:t>
            </a:r>
            <a:r>
              <a:rPr lang="zh-CN" altLang="en-US" dirty="0" smtClean="0">
                <a:solidFill>
                  <a:srgbClr val="C00000"/>
                </a:solidFill>
              </a:rPr>
              <a:t>单隐层</a:t>
            </a:r>
            <a:r>
              <a:rPr lang="zh-CN" altLang="en-US" dirty="0" smtClean="0"/>
              <a:t>前馈神经网络</a:t>
            </a:r>
            <a:r>
              <a:rPr lang="en-US" altLang="zh-CN" dirty="0" smtClean="0"/>
              <a:t>, </a:t>
            </a:r>
            <a:r>
              <a:rPr lang="zh-CN" altLang="en-US" dirty="0" smtClean="0"/>
              <a:t>它使用</a:t>
            </a:r>
            <a:r>
              <a:rPr lang="zh-CN" altLang="en-US" dirty="0" smtClean="0">
                <a:solidFill>
                  <a:srgbClr val="C00000"/>
                </a:solidFill>
              </a:rPr>
              <a:t>径向基函数</a:t>
            </a:r>
            <a:r>
              <a:rPr lang="zh-CN" altLang="en-US" dirty="0" smtClean="0"/>
              <a:t>作为隐层神经元激活函数</a:t>
            </a:r>
            <a:r>
              <a:rPr lang="en-US" altLang="zh-CN" dirty="0" smtClean="0"/>
              <a:t>, </a:t>
            </a:r>
            <a:r>
              <a:rPr lang="zh-CN" altLang="en-US" dirty="0" smtClean="0"/>
              <a:t>而输出层则是隐层神经元输出的线性组合</a:t>
            </a:r>
            <a:r>
              <a:rPr lang="en-US" altLang="zh-CN" dirty="0" smtClean="0"/>
              <a:t>. </a:t>
            </a:r>
          </a:p>
          <a:p>
            <a:pPr>
              <a:lnSpc>
                <a:spcPct val="150000"/>
              </a:lnSpc>
            </a:pPr>
            <a:r>
              <a:rPr lang="en-US" altLang="zh-CN" dirty="0" smtClean="0"/>
              <a:t>RBF</a:t>
            </a:r>
            <a:r>
              <a:rPr lang="zh-CN" altLang="en-US" dirty="0" smtClean="0"/>
              <a:t>网络模型</a:t>
            </a:r>
            <a:endParaRPr lang="en-US" altLang="zh-CN" dirty="0" smtClean="0"/>
          </a:p>
          <a:p>
            <a:pPr marL="0" indent="0">
              <a:buNone/>
            </a:pPr>
            <a:r>
              <a:rPr lang="zh-CN" altLang="en-US" dirty="0" smtClean="0"/>
              <a:t>假定输入为   维的向量   </a:t>
            </a:r>
            <a:r>
              <a:rPr lang="en-US" altLang="zh-CN" dirty="0" smtClean="0"/>
              <a:t>, </a:t>
            </a:r>
            <a:r>
              <a:rPr lang="zh-CN" altLang="en-US" dirty="0" smtClean="0"/>
              <a:t>输出为实值</a:t>
            </a:r>
            <a:r>
              <a:rPr lang="en-US" altLang="zh-CN" dirty="0" smtClean="0"/>
              <a:t>, </a:t>
            </a:r>
            <a:r>
              <a:rPr lang="zh-CN" altLang="en-US" dirty="0" smtClean="0"/>
              <a:t>则</a:t>
            </a:r>
            <a:r>
              <a:rPr lang="en-US" altLang="zh-CN" dirty="0" smtClean="0"/>
              <a:t>RBF </a:t>
            </a:r>
            <a:r>
              <a:rPr lang="zh-CN" altLang="en-US" dirty="0" smtClean="0"/>
              <a:t>网络可以表示为</a:t>
            </a:r>
            <a:endParaRPr lang="en-US" altLang="zh-CN" dirty="0" smtClean="0"/>
          </a:p>
          <a:p>
            <a:pPr marL="0" indent="0">
              <a:buNone/>
            </a:pPr>
            <a:endParaRPr lang="en-US" altLang="zh-CN" dirty="0" smtClean="0"/>
          </a:p>
          <a:p>
            <a:pPr marL="0" indent="0">
              <a:buNone/>
            </a:pPr>
            <a:r>
              <a:rPr lang="zh-CN" altLang="en-US" dirty="0" smtClean="0"/>
              <a:t>其中  为隐层神经元的个数</a:t>
            </a:r>
            <a:r>
              <a:rPr lang="en-US" altLang="zh-CN" dirty="0" smtClean="0"/>
              <a:t>, </a:t>
            </a:r>
            <a:r>
              <a:rPr lang="zh-CN" altLang="en-US" dirty="0" smtClean="0"/>
              <a:t>  和    分别是第  神经元对应的中心和权重</a:t>
            </a:r>
            <a:r>
              <a:rPr lang="en-US" altLang="zh-CN" dirty="0" smtClean="0"/>
              <a:t>, </a:t>
            </a:r>
            <a:r>
              <a:rPr lang="zh-CN" altLang="en-US" dirty="0" smtClean="0"/>
              <a:t>         是径向基函数</a:t>
            </a:r>
            <a:r>
              <a:rPr lang="en-US" altLang="zh-CN" dirty="0" smtClean="0"/>
              <a:t>.  </a:t>
            </a:r>
          </a:p>
          <a:p>
            <a:pPr marL="0" indent="0">
              <a:buNone/>
            </a:pPr>
            <a:r>
              <a:rPr lang="zh-CN" altLang="en-US" dirty="0" smtClean="0"/>
              <a:t>常用的高斯径向基函数形如</a:t>
            </a:r>
            <a:endParaRPr lang="en-US" altLang="zh-CN" dirty="0" smtClean="0"/>
          </a:p>
          <a:p>
            <a:pPr marL="0" indent="0">
              <a:buNone/>
            </a:pPr>
            <a:endParaRPr lang="en-US" altLang="zh-CN" dirty="0">
              <a:solidFill>
                <a:srgbClr val="C30D23"/>
              </a:solidFill>
            </a:endParaRPr>
          </a:p>
          <a:p>
            <a:pPr marL="0" indent="0">
              <a:buNone/>
            </a:pPr>
            <a:endParaRPr lang="en-US" altLang="zh-CN" sz="2000" dirty="0" smtClean="0"/>
          </a:p>
        </p:txBody>
      </p:sp>
      <p:graphicFrame>
        <p:nvGraphicFramePr>
          <p:cNvPr id="5" name="对象 4"/>
          <p:cNvGraphicFramePr>
            <a:graphicFrameLocks noChangeAspect="1"/>
          </p:cNvGraphicFramePr>
          <p:nvPr>
            <p:extLst>
              <p:ext uri="{D42A27DB-BD31-4B8C-83A1-F6EECF244321}">
                <p14:modId xmlns:p14="http://schemas.microsoft.com/office/powerpoint/2010/main" val="3592758552"/>
              </p:ext>
            </p:extLst>
          </p:nvPr>
        </p:nvGraphicFramePr>
        <p:xfrm>
          <a:off x="1909186" y="3246650"/>
          <a:ext cx="189134" cy="325337"/>
        </p:xfrm>
        <a:graphic>
          <a:graphicData uri="http://schemas.openxmlformats.org/presentationml/2006/ole">
            <mc:AlternateContent xmlns:mc="http://schemas.openxmlformats.org/markup-compatibility/2006">
              <mc:Choice xmlns:v="urn:schemas-microsoft-com:vml" Requires="v">
                <p:oleObj spid="_x0000_s12559" name="Formula" r:id="rId3" imgW="85320" imgH="157680" progId="Equation.Ribbit">
                  <p:embed/>
                </p:oleObj>
              </mc:Choice>
              <mc:Fallback>
                <p:oleObj name="Formula" r:id="rId3" imgW="85320" imgH="157680" progId="Equation.Ribbit">
                  <p:embed/>
                  <p:pic>
                    <p:nvPicPr>
                      <p:cNvPr id="0" name=""/>
                      <p:cNvPicPr/>
                      <p:nvPr/>
                    </p:nvPicPr>
                    <p:blipFill>
                      <a:blip r:embed="rId4"/>
                      <a:stretch>
                        <a:fillRect/>
                      </a:stretch>
                    </p:blipFill>
                    <p:spPr>
                      <a:xfrm>
                        <a:off x="1909186" y="3246650"/>
                        <a:ext cx="189134" cy="32533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57869996"/>
              </p:ext>
            </p:extLst>
          </p:nvPr>
        </p:nvGraphicFramePr>
        <p:xfrm>
          <a:off x="3339925" y="3280315"/>
          <a:ext cx="241782" cy="291672"/>
        </p:xfrm>
        <a:graphic>
          <a:graphicData uri="http://schemas.openxmlformats.org/presentationml/2006/ole">
            <mc:AlternateContent xmlns:mc="http://schemas.openxmlformats.org/markup-compatibility/2006">
              <mc:Choice xmlns:v="urn:schemas-microsoft-com:vml" Requires="v">
                <p:oleObj spid="_x0000_s12560" name="Formula" r:id="rId5" imgW="100440" imgH="120960" progId="Equation.Ribbit">
                  <p:embed/>
                </p:oleObj>
              </mc:Choice>
              <mc:Fallback>
                <p:oleObj name="Formula" r:id="rId5" imgW="100440" imgH="120960" progId="Equation.Ribbit">
                  <p:embed/>
                  <p:pic>
                    <p:nvPicPr>
                      <p:cNvPr id="0" name=""/>
                      <p:cNvPicPr/>
                      <p:nvPr/>
                    </p:nvPicPr>
                    <p:blipFill>
                      <a:blip r:embed="rId6"/>
                      <a:stretch>
                        <a:fillRect/>
                      </a:stretch>
                    </p:blipFill>
                    <p:spPr>
                      <a:xfrm>
                        <a:off x="3339925" y="3280315"/>
                        <a:ext cx="241782" cy="291672"/>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641494323"/>
              </p:ext>
            </p:extLst>
          </p:nvPr>
        </p:nvGraphicFramePr>
        <p:xfrm>
          <a:off x="3233526" y="3636796"/>
          <a:ext cx="3133725" cy="381000"/>
        </p:xfrm>
        <a:graphic>
          <a:graphicData uri="http://schemas.openxmlformats.org/presentationml/2006/ole">
            <mc:AlternateContent xmlns:mc="http://schemas.openxmlformats.org/markup-compatibility/2006">
              <mc:Choice xmlns:v="urn:schemas-microsoft-com:vml" Requires="v">
                <p:oleObj spid="_x0000_s12561" name="Formula" r:id="rId7" imgW="1500120" imgH="182880" progId="Equation.Ribbit">
                  <p:embed/>
                </p:oleObj>
              </mc:Choice>
              <mc:Fallback>
                <p:oleObj name="Formula" r:id="rId7" imgW="1500120" imgH="182880" progId="Equation.Ribbit">
                  <p:embed/>
                  <p:pic>
                    <p:nvPicPr>
                      <p:cNvPr id="0" name=""/>
                      <p:cNvPicPr/>
                      <p:nvPr/>
                    </p:nvPicPr>
                    <p:blipFill>
                      <a:blip r:embed="rId8"/>
                      <a:stretch>
                        <a:fillRect/>
                      </a:stretch>
                    </p:blipFill>
                    <p:spPr>
                      <a:xfrm>
                        <a:off x="3233526" y="3636796"/>
                        <a:ext cx="3133725" cy="3810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973011570"/>
              </p:ext>
            </p:extLst>
          </p:nvPr>
        </p:nvGraphicFramePr>
        <p:xfrm>
          <a:off x="1084478" y="4135328"/>
          <a:ext cx="165100" cy="247650"/>
        </p:xfrm>
        <a:graphic>
          <a:graphicData uri="http://schemas.openxmlformats.org/presentationml/2006/ole">
            <mc:AlternateContent xmlns:mc="http://schemas.openxmlformats.org/markup-compatibility/2006">
              <mc:Choice xmlns:v="urn:schemas-microsoft-com:vml" Requires="v">
                <p:oleObj spid="_x0000_s12562" name="Formula" r:id="rId9" imgW="75240" imgH="118440" progId="Equation.Ribbit">
                  <p:embed/>
                </p:oleObj>
              </mc:Choice>
              <mc:Fallback>
                <p:oleObj name="Formula" r:id="rId9" imgW="75240" imgH="118440" progId="Equation.Ribbit">
                  <p:embed/>
                  <p:pic>
                    <p:nvPicPr>
                      <p:cNvPr id="5" name="对象 4"/>
                      <p:cNvPicPr/>
                      <p:nvPr/>
                    </p:nvPicPr>
                    <p:blipFill>
                      <a:blip r:embed="rId10"/>
                      <a:stretch>
                        <a:fillRect/>
                      </a:stretch>
                    </p:blipFill>
                    <p:spPr>
                      <a:xfrm>
                        <a:off x="1084478" y="4135328"/>
                        <a:ext cx="165100" cy="24765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320446669"/>
              </p:ext>
            </p:extLst>
          </p:nvPr>
        </p:nvGraphicFramePr>
        <p:xfrm>
          <a:off x="3944096" y="4135328"/>
          <a:ext cx="258762" cy="250825"/>
        </p:xfrm>
        <a:graphic>
          <a:graphicData uri="http://schemas.openxmlformats.org/presentationml/2006/ole">
            <mc:AlternateContent xmlns:mc="http://schemas.openxmlformats.org/markup-compatibility/2006">
              <mc:Choice xmlns:v="urn:schemas-microsoft-com:vml" Requires="v">
                <p:oleObj spid="_x0000_s12563" name="Formula" r:id="rId11" imgW="117000" imgH="120960" progId="Equation.Ribbit">
                  <p:embed/>
                </p:oleObj>
              </mc:Choice>
              <mc:Fallback>
                <p:oleObj name="Formula" r:id="rId11" imgW="117000" imgH="120960" progId="Equation.Ribbit">
                  <p:embed/>
                  <p:pic>
                    <p:nvPicPr>
                      <p:cNvPr id="8" name="对象 7"/>
                      <p:cNvPicPr/>
                      <p:nvPr/>
                    </p:nvPicPr>
                    <p:blipFill>
                      <a:blip r:embed="rId12"/>
                      <a:stretch>
                        <a:fillRect/>
                      </a:stretch>
                    </p:blipFill>
                    <p:spPr>
                      <a:xfrm>
                        <a:off x="3944096" y="4135328"/>
                        <a:ext cx="258762" cy="250825"/>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85892423"/>
              </p:ext>
            </p:extLst>
          </p:nvPr>
        </p:nvGraphicFramePr>
        <p:xfrm>
          <a:off x="4576318" y="4179649"/>
          <a:ext cx="328612" cy="247650"/>
        </p:xfrm>
        <a:graphic>
          <a:graphicData uri="http://schemas.openxmlformats.org/presentationml/2006/ole">
            <mc:AlternateContent xmlns:mc="http://schemas.openxmlformats.org/markup-compatibility/2006">
              <mc:Choice xmlns:v="urn:schemas-microsoft-com:vml" Requires="v">
                <p:oleObj spid="_x0000_s12564" name="Formula" r:id="rId13" imgW="148680" imgH="119520" progId="Equation.Ribbit">
                  <p:embed/>
                </p:oleObj>
              </mc:Choice>
              <mc:Fallback>
                <p:oleObj name="Formula" r:id="rId13" imgW="148680" imgH="119520" progId="Equation.Ribbit">
                  <p:embed/>
                  <p:pic>
                    <p:nvPicPr>
                      <p:cNvPr id="9" name="对象 8"/>
                      <p:cNvPicPr/>
                      <p:nvPr/>
                    </p:nvPicPr>
                    <p:blipFill>
                      <a:blip r:embed="rId14"/>
                      <a:stretch>
                        <a:fillRect/>
                      </a:stretch>
                    </p:blipFill>
                    <p:spPr>
                      <a:xfrm>
                        <a:off x="4576318" y="4179649"/>
                        <a:ext cx="328612" cy="24765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422735929"/>
              </p:ext>
            </p:extLst>
          </p:nvPr>
        </p:nvGraphicFramePr>
        <p:xfrm>
          <a:off x="6080382" y="4135328"/>
          <a:ext cx="115887" cy="317500"/>
        </p:xfrm>
        <a:graphic>
          <a:graphicData uri="http://schemas.openxmlformats.org/presentationml/2006/ole">
            <mc:AlternateContent xmlns:mc="http://schemas.openxmlformats.org/markup-compatibility/2006">
              <mc:Choice xmlns:v="urn:schemas-microsoft-com:vml" Requires="v">
                <p:oleObj spid="_x0000_s12565" name="Formula" r:id="rId15" imgW="52200" imgH="152640" progId="Equation.Ribbit">
                  <p:embed/>
                </p:oleObj>
              </mc:Choice>
              <mc:Fallback>
                <p:oleObj name="Formula" r:id="rId15" imgW="52200" imgH="152640" progId="Equation.Ribbit">
                  <p:embed/>
                  <p:pic>
                    <p:nvPicPr>
                      <p:cNvPr id="8" name="对象 7"/>
                      <p:cNvPicPr/>
                      <p:nvPr/>
                    </p:nvPicPr>
                    <p:blipFill>
                      <a:blip r:embed="rId16"/>
                      <a:stretch>
                        <a:fillRect/>
                      </a:stretch>
                    </p:blipFill>
                    <p:spPr>
                      <a:xfrm>
                        <a:off x="6080382" y="4135328"/>
                        <a:ext cx="115887" cy="31750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431190397"/>
              </p:ext>
            </p:extLst>
          </p:nvPr>
        </p:nvGraphicFramePr>
        <p:xfrm>
          <a:off x="1249578" y="4382978"/>
          <a:ext cx="912763" cy="339905"/>
        </p:xfrm>
        <a:graphic>
          <a:graphicData uri="http://schemas.openxmlformats.org/presentationml/2006/ole">
            <mc:AlternateContent xmlns:mc="http://schemas.openxmlformats.org/markup-compatibility/2006">
              <mc:Choice xmlns:v="urn:schemas-microsoft-com:vml" Requires="v">
                <p:oleObj spid="_x0000_s12566" name="Formula" r:id="rId17" imgW="473760" imgH="176760" progId="Equation.Ribbit">
                  <p:embed/>
                </p:oleObj>
              </mc:Choice>
              <mc:Fallback>
                <p:oleObj name="Formula" r:id="rId17" imgW="473760" imgH="176760" progId="Equation.Ribbit">
                  <p:embed/>
                  <p:pic>
                    <p:nvPicPr>
                      <p:cNvPr id="7" name="对象 6"/>
                      <p:cNvPicPr/>
                      <p:nvPr/>
                    </p:nvPicPr>
                    <p:blipFill>
                      <a:blip r:embed="rId18"/>
                      <a:stretch>
                        <a:fillRect/>
                      </a:stretch>
                    </p:blipFill>
                    <p:spPr>
                      <a:xfrm>
                        <a:off x="1249578" y="4382978"/>
                        <a:ext cx="912763" cy="33990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988553916"/>
              </p:ext>
            </p:extLst>
          </p:nvPr>
        </p:nvGraphicFramePr>
        <p:xfrm>
          <a:off x="3091373" y="5241055"/>
          <a:ext cx="2803525" cy="434975"/>
        </p:xfrm>
        <a:graphic>
          <a:graphicData uri="http://schemas.openxmlformats.org/presentationml/2006/ole">
            <mc:AlternateContent xmlns:mc="http://schemas.openxmlformats.org/markup-compatibility/2006">
              <mc:Choice xmlns:v="urn:schemas-microsoft-com:vml" Requires="v">
                <p:oleObj spid="_x0000_s12567" name="Formula" r:id="rId19" imgW="1341360" imgH="207360" progId="Equation.Ribbit">
                  <p:embed/>
                </p:oleObj>
              </mc:Choice>
              <mc:Fallback>
                <p:oleObj name="Formula" r:id="rId19" imgW="1341360" imgH="207360" progId="Equation.Ribbit">
                  <p:embed/>
                  <p:pic>
                    <p:nvPicPr>
                      <p:cNvPr id="12" name="对象 11"/>
                      <p:cNvPicPr/>
                      <p:nvPr/>
                    </p:nvPicPr>
                    <p:blipFill>
                      <a:blip r:embed="rId20"/>
                      <a:stretch>
                        <a:fillRect/>
                      </a:stretch>
                    </p:blipFill>
                    <p:spPr>
                      <a:xfrm>
                        <a:off x="3091373" y="5241055"/>
                        <a:ext cx="2803525" cy="434975"/>
                      </a:xfrm>
                      <a:prstGeom prst="rect">
                        <a:avLst/>
                      </a:prstGeom>
                    </p:spPr>
                  </p:pic>
                </p:oleObj>
              </mc:Fallback>
            </mc:AlternateContent>
          </a:graphicData>
        </a:graphic>
      </p:graphicFrame>
    </p:spTree>
    <p:extLst>
      <p:ext uri="{BB962C8B-B14F-4D97-AF65-F5344CB8AC3E}">
        <p14:creationId xmlns:p14="http://schemas.microsoft.com/office/powerpoint/2010/main" val="5597592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5.5 </a:t>
            </a:r>
            <a:r>
              <a:rPr lang="zh-CN" altLang="en-US" dirty="0"/>
              <a:t>其他常见神经网络</a:t>
            </a:r>
          </a:p>
        </p:txBody>
      </p:sp>
      <p:sp>
        <p:nvSpPr>
          <p:cNvPr id="3" name="文本占位符 2"/>
          <p:cNvSpPr>
            <a:spLocks noGrp="1"/>
          </p:cNvSpPr>
          <p:nvPr>
            <p:ph type="body" sz="quarter" idx="13"/>
          </p:nvPr>
        </p:nvSpPr>
        <p:spPr>
          <a:xfrm>
            <a:off x="260350" y="1080488"/>
            <a:ext cx="8629650" cy="457200"/>
          </a:xfrm>
        </p:spPr>
        <p:txBody>
          <a:bodyPr>
            <a:normAutofit lnSpcReduction="10000"/>
          </a:bodyPr>
          <a:lstStyle/>
          <a:p>
            <a:r>
              <a:rPr lang="en-US" altLang="zh-CN" dirty="0" smtClean="0"/>
              <a:t>RBF </a:t>
            </a:r>
            <a:r>
              <a:rPr lang="zh-CN" altLang="en-US" dirty="0" smtClean="0"/>
              <a:t>网络</a:t>
            </a:r>
            <a:endParaRPr lang="zh-CN" altLang="en-US" dirty="0"/>
          </a:p>
        </p:txBody>
      </p:sp>
      <p:sp>
        <p:nvSpPr>
          <p:cNvPr id="4" name="内容占位符 3"/>
          <p:cNvSpPr>
            <a:spLocks noGrp="1"/>
          </p:cNvSpPr>
          <p:nvPr>
            <p:ph sz="quarter" idx="14"/>
          </p:nvPr>
        </p:nvSpPr>
        <p:spPr>
          <a:xfrm>
            <a:off x="318223" y="1663192"/>
            <a:ext cx="8629650" cy="4474643"/>
          </a:xfrm>
        </p:spPr>
        <p:txBody>
          <a:bodyPr>
            <a:normAutofit/>
          </a:bodyPr>
          <a:lstStyle/>
          <a:p>
            <a:pPr marL="342900" indent="-342900">
              <a:lnSpc>
                <a:spcPct val="120000"/>
              </a:lnSpc>
              <a:buSzPct val="100000"/>
            </a:pPr>
            <a:r>
              <a:rPr lang="en-US" altLang="zh-CN" dirty="0">
                <a:solidFill>
                  <a:schemeClr val="tx2"/>
                </a:solidFill>
                <a:ea typeface="微软雅黑" panose="020B0503020204020204" pitchFamily="34" charset="-122"/>
              </a:rPr>
              <a:t>RBF</a:t>
            </a:r>
            <a:r>
              <a:rPr lang="zh-CN" altLang="en-US" dirty="0">
                <a:solidFill>
                  <a:schemeClr val="tx2"/>
                </a:solidFill>
                <a:ea typeface="微软雅黑" panose="020B0503020204020204" pitchFamily="34" charset="-122"/>
              </a:rPr>
              <a:t>网络性质</a:t>
            </a:r>
            <a:endParaRPr lang="en-US" altLang="zh-CN" dirty="0">
              <a:solidFill>
                <a:schemeClr val="tx2"/>
              </a:solidFill>
              <a:ea typeface="微软雅黑" panose="020B0503020204020204" pitchFamily="34" charset="-122"/>
            </a:endParaRPr>
          </a:p>
          <a:p>
            <a:pPr marL="0" indent="0">
              <a:buNone/>
            </a:pPr>
            <a:r>
              <a:rPr lang="zh-CN" altLang="en-US" sz="2000" dirty="0" smtClean="0"/>
              <a:t>具有足够多隐层神经元</a:t>
            </a:r>
            <a:r>
              <a:rPr lang="en-US" altLang="zh-CN" sz="2000" dirty="0" smtClean="0"/>
              <a:t>RBF </a:t>
            </a:r>
            <a:r>
              <a:rPr lang="zh-CN" altLang="en-US" sz="2000" dirty="0" smtClean="0"/>
              <a:t>神经网络能以任意精度逼近任意连续函数</a:t>
            </a:r>
            <a:r>
              <a:rPr lang="en-US" altLang="zh-CN" sz="2000" dirty="0" smtClean="0"/>
              <a:t>.  </a:t>
            </a:r>
          </a:p>
          <a:p>
            <a:pPr marL="0" indent="0">
              <a:buNone/>
            </a:pPr>
            <a:r>
              <a:rPr lang="en-US" altLang="zh-CN" sz="2000" dirty="0" smtClean="0"/>
              <a:t>                                                          </a:t>
            </a:r>
            <a:r>
              <a:rPr lang="en-US" altLang="zh-CN" sz="1600" dirty="0" smtClean="0">
                <a:solidFill>
                  <a:srgbClr val="C30D23"/>
                </a:solidFill>
              </a:rPr>
              <a:t>[Park and Sandberg,  1991]</a:t>
            </a:r>
            <a:endParaRPr lang="en-US" altLang="zh-CN" dirty="0"/>
          </a:p>
          <a:p>
            <a:pPr marL="342900" indent="-342900">
              <a:lnSpc>
                <a:spcPct val="120000"/>
              </a:lnSpc>
              <a:buSzPct val="100000"/>
            </a:pPr>
            <a:r>
              <a:rPr lang="en-US" altLang="zh-CN" dirty="0">
                <a:solidFill>
                  <a:schemeClr val="tx2"/>
                </a:solidFill>
                <a:ea typeface="微软雅黑" panose="020B0503020204020204" pitchFamily="34" charset="-122"/>
              </a:rPr>
              <a:t>RBF</a:t>
            </a:r>
            <a:r>
              <a:rPr lang="zh-CN" altLang="en-US" dirty="0">
                <a:solidFill>
                  <a:schemeClr val="tx2"/>
                </a:solidFill>
                <a:ea typeface="微软雅黑" panose="020B0503020204020204" pitchFamily="34" charset="-122"/>
              </a:rPr>
              <a:t>网络训练</a:t>
            </a:r>
            <a:endParaRPr lang="en-US" altLang="zh-CN" dirty="0">
              <a:solidFill>
                <a:schemeClr val="tx2"/>
              </a:solidFill>
              <a:ea typeface="微软雅黑" panose="020B0503020204020204" pitchFamily="34" charset="-122"/>
            </a:endParaRPr>
          </a:p>
          <a:p>
            <a:pPr marL="342900" indent="-342900">
              <a:lnSpc>
                <a:spcPct val="150000"/>
              </a:lnSpc>
              <a:buFont typeface="Wingdings" panose="05000000000000000000" pitchFamily="2" charset="2"/>
              <a:buChar char="l"/>
            </a:pPr>
            <a:r>
              <a:rPr lang="en-US" altLang="zh-CN" sz="2000" dirty="0" smtClean="0"/>
              <a:t>Step1:</a:t>
            </a:r>
            <a:r>
              <a:rPr lang="zh-CN" altLang="en-US" sz="2000" dirty="0" smtClean="0"/>
              <a:t>确定神经元中心，常用的方式包括随机采样、聚类等</a:t>
            </a:r>
            <a:r>
              <a:rPr lang="en-US" altLang="zh-CN" sz="2000" dirty="0" smtClean="0"/>
              <a:t>            </a:t>
            </a:r>
          </a:p>
          <a:p>
            <a:pPr marL="342900" indent="-342900">
              <a:lnSpc>
                <a:spcPct val="150000"/>
              </a:lnSpc>
              <a:buFont typeface="Wingdings" panose="05000000000000000000" pitchFamily="2" charset="2"/>
              <a:buChar char="l"/>
            </a:pPr>
            <a:r>
              <a:rPr lang="en-US" altLang="zh-CN" sz="2000" dirty="0" smtClean="0"/>
              <a:t>Step2:</a:t>
            </a:r>
            <a:r>
              <a:rPr lang="zh-CN" altLang="en-US" sz="2000" dirty="0" smtClean="0"/>
              <a:t>利用</a:t>
            </a:r>
            <a:r>
              <a:rPr lang="en-US" altLang="zh-CN" sz="2000" dirty="0" smtClean="0"/>
              <a:t>BP</a:t>
            </a:r>
            <a:r>
              <a:rPr lang="zh-CN" altLang="en-US" sz="2000" dirty="0" smtClean="0"/>
              <a:t>算法等确定参数</a:t>
            </a:r>
            <a:endParaRPr lang="en-US" altLang="zh-CN" sz="2000" dirty="0" smtClean="0">
              <a:solidFill>
                <a:srgbClr val="C30D23"/>
              </a:solidFill>
            </a:endParaRPr>
          </a:p>
          <a:p>
            <a:pPr marL="342900" indent="-342900"/>
            <a:endParaRPr lang="en-US" altLang="zh-CN" dirty="0">
              <a:solidFill>
                <a:srgbClr val="C30D23"/>
              </a:solidFill>
            </a:endParaRPr>
          </a:p>
          <a:p>
            <a:pPr marL="0" indent="0">
              <a:buNone/>
            </a:pPr>
            <a:endParaRPr lang="en-US" altLang="zh-CN" sz="2000" dirty="0" smtClean="0"/>
          </a:p>
        </p:txBody>
      </p:sp>
    </p:spTree>
    <p:extLst>
      <p:ext uri="{BB962C8B-B14F-4D97-AF65-F5344CB8AC3E}">
        <p14:creationId xmlns:p14="http://schemas.microsoft.com/office/powerpoint/2010/main" val="37186232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5.5 </a:t>
            </a:r>
            <a:r>
              <a:rPr lang="zh-CN" altLang="en-US" dirty="0"/>
              <a:t>其他常见神经网络</a:t>
            </a:r>
          </a:p>
        </p:txBody>
      </p:sp>
      <p:sp>
        <p:nvSpPr>
          <p:cNvPr id="3" name="文本占位符 2"/>
          <p:cNvSpPr>
            <a:spLocks noGrp="1"/>
          </p:cNvSpPr>
          <p:nvPr>
            <p:ph type="body" sz="quarter" idx="13"/>
          </p:nvPr>
        </p:nvSpPr>
        <p:spPr>
          <a:xfrm>
            <a:off x="260350" y="1080488"/>
            <a:ext cx="8629650" cy="457200"/>
          </a:xfrm>
        </p:spPr>
        <p:txBody>
          <a:bodyPr>
            <a:normAutofit lnSpcReduction="10000"/>
          </a:bodyPr>
          <a:lstStyle/>
          <a:p>
            <a:r>
              <a:rPr lang="en-US" altLang="zh-CN" dirty="0" smtClean="0"/>
              <a:t>ART </a:t>
            </a:r>
            <a:r>
              <a:rPr lang="zh-CN" altLang="en-US" dirty="0" smtClean="0"/>
              <a:t>网络</a:t>
            </a:r>
            <a:endParaRPr lang="zh-CN" altLang="en-US" dirty="0"/>
          </a:p>
        </p:txBody>
      </p:sp>
      <p:sp>
        <p:nvSpPr>
          <p:cNvPr id="4" name="内容占位符 3"/>
          <p:cNvSpPr>
            <a:spLocks noGrp="1"/>
          </p:cNvSpPr>
          <p:nvPr>
            <p:ph sz="quarter" idx="14"/>
          </p:nvPr>
        </p:nvSpPr>
        <p:spPr>
          <a:xfrm>
            <a:off x="260350" y="1537688"/>
            <a:ext cx="8629650" cy="4474643"/>
          </a:xfrm>
        </p:spPr>
        <p:txBody>
          <a:bodyPr>
            <a:normAutofit fontScale="92500"/>
          </a:bodyPr>
          <a:lstStyle/>
          <a:p>
            <a:pPr marL="342900" indent="-342900">
              <a:lnSpc>
                <a:spcPct val="120000"/>
              </a:lnSpc>
              <a:buSzPct val="100000"/>
            </a:pPr>
            <a:r>
              <a:rPr lang="zh-CN" altLang="en-US" sz="2400" dirty="0">
                <a:solidFill>
                  <a:schemeClr val="tx2"/>
                </a:solidFill>
                <a:ea typeface="微软雅黑" panose="020B0503020204020204" pitchFamily="34" charset="-122"/>
              </a:rPr>
              <a:t>竞争学习</a:t>
            </a:r>
            <a:endParaRPr lang="en-US" altLang="zh-CN" sz="2400" dirty="0">
              <a:solidFill>
                <a:schemeClr val="tx2"/>
              </a:solidFill>
              <a:ea typeface="微软雅黑" panose="020B0503020204020204" pitchFamily="34" charset="-122"/>
            </a:endParaRPr>
          </a:p>
          <a:p>
            <a:pPr marL="0" indent="0">
              <a:lnSpc>
                <a:spcPct val="110000"/>
              </a:lnSpc>
              <a:buNone/>
            </a:pPr>
            <a:r>
              <a:rPr lang="zh-CN" altLang="en-US" sz="2000" dirty="0" smtClean="0"/>
              <a:t>竞争学习是神经网络中一种常用的</a:t>
            </a:r>
            <a:r>
              <a:rPr lang="zh-CN" altLang="en-US" sz="2000" dirty="0" smtClean="0">
                <a:solidFill>
                  <a:srgbClr val="C00000"/>
                </a:solidFill>
              </a:rPr>
              <a:t>无监督学习</a:t>
            </a:r>
            <a:r>
              <a:rPr lang="zh-CN" altLang="en-US" sz="2000" dirty="0" smtClean="0"/>
              <a:t>策略</a:t>
            </a:r>
            <a:r>
              <a:rPr lang="en-US" altLang="zh-CN" sz="2000" dirty="0" smtClean="0"/>
              <a:t>, </a:t>
            </a:r>
            <a:r>
              <a:rPr lang="zh-CN" altLang="en-US" sz="2000" dirty="0" smtClean="0"/>
              <a:t>在使用该策略时</a:t>
            </a:r>
            <a:r>
              <a:rPr lang="en-US" altLang="zh-CN" sz="2000" dirty="0" smtClean="0"/>
              <a:t>, </a:t>
            </a:r>
            <a:r>
              <a:rPr lang="zh-CN" altLang="en-US" sz="2000" dirty="0" smtClean="0"/>
              <a:t>网络的输出神经元</a:t>
            </a:r>
            <a:r>
              <a:rPr lang="zh-CN" altLang="en-US" sz="2000" dirty="0" smtClean="0">
                <a:solidFill>
                  <a:srgbClr val="C00000"/>
                </a:solidFill>
              </a:rPr>
              <a:t>相互竞争</a:t>
            </a:r>
            <a:r>
              <a:rPr lang="en-US" altLang="zh-CN" sz="2000" dirty="0" smtClean="0"/>
              <a:t>, </a:t>
            </a:r>
            <a:r>
              <a:rPr lang="zh-CN" altLang="en-US" sz="2000" dirty="0" smtClean="0"/>
              <a:t>每一时刻仅有一个神经元被激活</a:t>
            </a:r>
            <a:r>
              <a:rPr lang="en-US" altLang="zh-CN" sz="2000" dirty="0" smtClean="0"/>
              <a:t>, </a:t>
            </a:r>
            <a:r>
              <a:rPr lang="zh-CN" altLang="en-US" sz="2000" dirty="0" smtClean="0"/>
              <a:t>其他神经元的状态被抑制</a:t>
            </a:r>
            <a:r>
              <a:rPr lang="en-US" altLang="zh-CN" sz="2000" dirty="0" smtClean="0"/>
              <a:t>. </a:t>
            </a:r>
          </a:p>
          <a:p>
            <a:pPr marL="342900" indent="-342900">
              <a:lnSpc>
                <a:spcPct val="100000"/>
              </a:lnSpc>
            </a:pPr>
            <a:r>
              <a:rPr lang="en-US" altLang="zh-CN" sz="2400" dirty="0">
                <a:solidFill>
                  <a:schemeClr val="tx2"/>
                </a:solidFill>
                <a:ea typeface="微软雅黑" panose="020B0503020204020204" pitchFamily="34" charset="-122"/>
              </a:rPr>
              <a:t>ART </a:t>
            </a:r>
            <a:r>
              <a:rPr lang="zh-CN" altLang="en-US" sz="2400" dirty="0">
                <a:solidFill>
                  <a:schemeClr val="tx2"/>
                </a:solidFill>
                <a:ea typeface="微软雅黑" panose="020B0503020204020204" pitchFamily="34" charset="-122"/>
              </a:rPr>
              <a:t>网络 </a:t>
            </a:r>
            <a:r>
              <a:rPr lang="en-US" altLang="zh-CN" sz="1600" dirty="0" smtClean="0">
                <a:solidFill>
                  <a:srgbClr val="C30D23"/>
                </a:solidFill>
              </a:rPr>
              <a:t>[</a:t>
            </a:r>
            <a:r>
              <a:rPr lang="en-US" altLang="zh-CN" sz="1600" dirty="0">
                <a:solidFill>
                  <a:srgbClr val="C30D23"/>
                </a:solidFill>
              </a:rPr>
              <a:t>Carpenter </a:t>
            </a:r>
            <a:r>
              <a:rPr lang="en-US" altLang="zh-CN" sz="1600" dirty="0" smtClean="0">
                <a:solidFill>
                  <a:srgbClr val="C30D23"/>
                </a:solidFill>
              </a:rPr>
              <a:t>and </a:t>
            </a:r>
            <a:r>
              <a:rPr lang="en-US" altLang="zh-CN" sz="1600" dirty="0" err="1" smtClean="0">
                <a:solidFill>
                  <a:srgbClr val="C30D23"/>
                </a:solidFill>
              </a:rPr>
              <a:t>Grossberg</a:t>
            </a:r>
            <a:r>
              <a:rPr lang="en-US" altLang="zh-CN" sz="1600" dirty="0" smtClean="0">
                <a:solidFill>
                  <a:srgbClr val="C30D23"/>
                </a:solidFill>
              </a:rPr>
              <a:t>,  </a:t>
            </a:r>
            <a:r>
              <a:rPr lang="en-US" altLang="zh-CN" sz="1600" dirty="0">
                <a:solidFill>
                  <a:srgbClr val="C30D23"/>
                </a:solidFill>
              </a:rPr>
              <a:t>1987]</a:t>
            </a:r>
            <a:endParaRPr lang="en-US" altLang="zh-CN" sz="1600" dirty="0" smtClean="0">
              <a:solidFill>
                <a:srgbClr val="C30D23"/>
              </a:solidFill>
            </a:endParaRPr>
          </a:p>
          <a:p>
            <a:pPr marL="342900" indent="-342900">
              <a:lnSpc>
                <a:spcPct val="150000"/>
              </a:lnSpc>
              <a:buFont typeface="Wingdings" panose="05000000000000000000" pitchFamily="2" charset="2"/>
              <a:buChar char="l"/>
            </a:pPr>
            <a:r>
              <a:rPr lang="en-US" altLang="zh-CN" sz="2000" dirty="0" smtClean="0"/>
              <a:t>ART </a:t>
            </a:r>
            <a:r>
              <a:rPr lang="zh-CN" altLang="en-US" sz="2000" dirty="0" smtClean="0"/>
              <a:t>网络是竞争学习的重要代表</a:t>
            </a:r>
            <a:endParaRPr lang="en-US" altLang="zh-CN" sz="2000" dirty="0" smtClean="0"/>
          </a:p>
          <a:p>
            <a:pPr marL="342900" indent="-342900">
              <a:lnSpc>
                <a:spcPct val="150000"/>
              </a:lnSpc>
              <a:buFont typeface="Wingdings" panose="05000000000000000000" pitchFamily="2" charset="2"/>
              <a:buChar char="l"/>
            </a:pPr>
            <a:r>
              <a:rPr lang="en-US" altLang="zh-CN" sz="2000" dirty="0" smtClean="0"/>
              <a:t>ART </a:t>
            </a:r>
            <a:r>
              <a:rPr lang="zh-CN" altLang="en-US" sz="2000" dirty="0" smtClean="0"/>
              <a:t>网络由比较层、识别层、识别阈值和重置模块构成</a:t>
            </a:r>
            <a:r>
              <a:rPr lang="en-US" altLang="zh-CN" sz="2000" dirty="0" smtClean="0"/>
              <a:t>          </a:t>
            </a:r>
          </a:p>
          <a:p>
            <a:pPr marL="342900" indent="-342900">
              <a:lnSpc>
                <a:spcPct val="150000"/>
              </a:lnSpc>
              <a:buFont typeface="Wingdings" panose="05000000000000000000" pitchFamily="2" charset="2"/>
              <a:buChar char="l"/>
            </a:pPr>
            <a:r>
              <a:rPr lang="zh-CN" altLang="en-US" sz="2000" dirty="0"/>
              <a:t>比较</a:t>
            </a:r>
            <a:r>
              <a:rPr lang="zh-CN" altLang="en-US" sz="2000" dirty="0" smtClean="0"/>
              <a:t>层负责接收输入样本</a:t>
            </a:r>
            <a:r>
              <a:rPr lang="en-US" altLang="zh-CN" sz="2000" dirty="0" smtClean="0"/>
              <a:t>, </a:t>
            </a:r>
            <a:r>
              <a:rPr lang="zh-CN" altLang="en-US" sz="2000" dirty="0" smtClean="0"/>
              <a:t>并将其传送给识别层神经元</a:t>
            </a:r>
            <a:endParaRPr lang="en-US" altLang="zh-CN" sz="2000" dirty="0" smtClean="0"/>
          </a:p>
          <a:p>
            <a:pPr marL="342900" indent="-342900">
              <a:lnSpc>
                <a:spcPct val="150000"/>
              </a:lnSpc>
              <a:buFont typeface="Wingdings" panose="05000000000000000000" pitchFamily="2" charset="2"/>
              <a:buChar char="l"/>
            </a:pPr>
            <a:r>
              <a:rPr lang="zh-CN" altLang="en-US" sz="2000" dirty="0"/>
              <a:t>识别层每个神经元对应一个模式</a:t>
            </a:r>
            <a:r>
              <a:rPr lang="zh-CN" altLang="en-US" sz="2000" dirty="0" smtClean="0"/>
              <a:t>类</a:t>
            </a:r>
            <a:r>
              <a:rPr lang="en-US" altLang="zh-CN" sz="2000" dirty="0" smtClean="0"/>
              <a:t>, </a:t>
            </a:r>
            <a:r>
              <a:rPr lang="zh-CN" altLang="en-US" sz="2000" dirty="0" smtClean="0"/>
              <a:t>神经元</a:t>
            </a:r>
            <a:r>
              <a:rPr lang="zh-CN" altLang="en-US" sz="2000" dirty="0"/>
              <a:t>的数目可在训练过程中动态增长以增加新的模式类</a:t>
            </a:r>
            <a:endParaRPr lang="en-US" altLang="zh-CN" sz="2000" dirty="0"/>
          </a:p>
          <a:p>
            <a:pPr marL="342900" indent="-342900"/>
            <a:endParaRPr lang="en-US" altLang="zh-CN" dirty="0">
              <a:solidFill>
                <a:srgbClr val="C30D23"/>
              </a:solidFill>
            </a:endParaRPr>
          </a:p>
          <a:p>
            <a:pPr marL="0" indent="0">
              <a:buNone/>
            </a:pPr>
            <a:endParaRPr lang="en-US" altLang="zh-CN" sz="2000" dirty="0" smtClean="0"/>
          </a:p>
        </p:txBody>
      </p:sp>
    </p:spTree>
    <p:extLst>
      <p:ext uri="{BB962C8B-B14F-4D97-AF65-F5344CB8AC3E}">
        <p14:creationId xmlns:p14="http://schemas.microsoft.com/office/powerpoint/2010/main" val="28675269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5.5 </a:t>
            </a:r>
            <a:r>
              <a:rPr lang="zh-CN" altLang="en-US" dirty="0"/>
              <a:t>其他常见神经网络</a:t>
            </a:r>
          </a:p>
        </p:txBody>
      </p:sp>
      <p:sp>
        <p:nvSpPr>
          <p:cNvPr id="3" name="文本占位符 2"/>
          <p:cNvSpPr>
            <a:spLocks noGrp="1"/>
          </p:cNvSpPr>
          <p:nvPr>
            <p:ph type="body" sz="quarter" idx="13"/>
          </p:nvPr>
        </p:nvSpPr>
        <p:spPr>
          <a:xfrm>
            <a:off x="260350" y="1080488"/>
            <a:ext cx="8629650" cy="457200"/>
          </a:xfrm>
        </p:spPr>
        <p:txBody>
          <a:bodyPr>
            <a:normAutofit lnSpcReduction="10000"/>
          </a:bodyPr>
          <a:lstStyle/>
          <a:p>
            <a:r>
              <a:rPr lang="en-US" altLang="zh-CN" dirty="0" smtClean="0"/>
              <a:t>ART </a:t>
            </a:r>
            <a:r>
              <a:rPr lang="zh-CN" altLang="en-US" dirty="0" smtClean="0"/>
              <a:t>网络</a:t>
            </a:r>
            <a:endParaRPr lang="zh-CN" altLang="en-US" dirty="0"/>
          </a:p>
        </p:txBody>
      </p:sp>
      <p:sp>
        <p:nvSpPr>
          <p:cNvPr id="4" name="内容占位符 3"/>
          <p:cNvSpPr>
            <a:spLocks noGrp="1"/>
          </p:cNvSpPr>
          <p:nvPr>
            <p:ph sz="quarter" idx="14"/>
          </p:nvPr>
        </p:nvSpPr>
        <p:spPr>
          <a:xfrm>
            <a:off x="318223" y="1537688"/>
            <a:ext cx="8629650" cy="4474643"/>
          </a:xfrm>
        </p:spPr>
        <p:txBody>
          <a:bodyPr>
            <a:normAutofit fontScale="92500" lnSpcReduction="20000"/>
          </a:bodyPr>
          <a:lstStyle/>
          <a:p>
            <a:pPr marL="342900" indent="-342900">
              <a:lnSpc>
                <a:spcPct val="130000"/>
              </a:lnSpc>
              <a:buSzPct val="100000"/>
            </a:pPr>
            <a:r>
              <a:rPr lang="en-US" altLang="zh-CN" sz="2400" dirty="0">
                <a:solidFill>
                  <a:schemeClr val="tx2"/>
                </a:solidFill>
                <a:ea typeface="微软雅黑" panose="020B0503020204020204" pitchFamily="34" charset="-122"/>
              </a:rPr>
              <a:t>ART </a:t>
            </a:r>
            <a:r>
              <a:rPr lang="zh-CN" altLang="en-US" sz="2400" dirty="0">
                <a:solidFill>
                  <a:schemeClr val="tx2"/>
                </a:solidFill>
                <a:ea typeface="微软雅黑" panose="020B0503020204020204" pitchFamily="34" charset="-122"/>
              </a:rPr>
              <a:t>网络性能依赖于识别阈值</a:t>
            </a:r>
            <a:endParaRPr lang="en-US" altLang="zh-CN" sz="2400"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a:t>识别阈值高</a:t>
            </a:r>
            <a:r>
              <a:rPr lang="zh-CN" altLang="en-US" sz="2000" dirty="0" smtClean="0"/>
              <a:t>时</a:t>
            </a:r>
            <a:r>
              <a:rPr lang="en-US" altLang="zh-CN" sz="2000" dirty="0" smtClean="0"/>
              <a:t>, </a:t>
            </a:r>
            <a:r>
              <a:rPr lang="zh-CN" altLang="en-US" sz="2000" dirty="0" smtClean="0"/>
              <a:t>输入样本将会分成比较多、得到</a:t>
            </a:r>
            <a:r>
              <a:rPr lang="zh-CN" altLang="en-US" sz="2000" dirty="0"/>
              <a:t>较精细</a:t>
            </a:r>
            <a:r>
              <a:rPr lang="zh-CN" altLang="en-US" sz="2000" dirty="0" smtClean="0"/>
              <a:t>分类</a:t>
            </a:r>
            <a:endParaRPr lang="en-US" altLang="zh-CN" sz="2000" dirty="0" smtClean="0"/>
          </a:p>
          <a:p>
            <a:pPr marL="342900" indent="-342900">
              <a:buFont typeface="Wingdings" panose="05000000000000000000" pitchFamily="2" charset="2"/>
              <a:buChar char="l"/>
            </a:pPr>
            <a:r>
              <a:rPr lang="zh-CN" altLang="en-US" sz="2000" dirty="0" smtClean="0"/>
              <a:t>识别</a:t>
            </a:r>
            <a:r>
              <a:rPr lang="zh-CN" altLang="en-US" sz="2000" dirty="0"/>
              <a:t>阈值低</a:t>
            </a:r>
            <a:r>
              <a:rPr lang="zh-CN" altLang="en-US" sz="2000" dirty="0" smtClean="0"/>
              <a:t>时</a:t>
            </a:r>
            <a:r>
              <a:rPr lang="en-US" altLang="zh-CN" sz="2000" dirty="0" smtClean="0"/>
              <a:t>, </a:t>
            </a:r>
            <a:r>
              <a:rPr lang="zh-CN" altLang="en-US" sz="2000" dirty="0" smtClean="0"/>
              <a:t>输入</a:t>
            </a:r>
            <a:r>
              <a:rPr lang="zh-CN" altLang="en-US" sz="2000" dirty="0"/>
              <a:t>样本将会</a:t>
            </a:r>
            <a:r>
              <a:rPr lang="zh-CN" altLang="en-US" sz="2000" dirty="0" smtClean="0"/>
              <a:t>分成比较少、产生</a:t>
            </a:r>
            <a:r>
              <a:rPr lang="zh-CN" altLang="en-US" sz="2000" dirty="0"/>
              <a:t>较粗略</a:t>
            </a:r>
            <a:r>
              <a:rPr lang="zh-CN" altLang="en-US" sz="2000" dirty="0" smtClean="0"/>
              <a:t>分类</a:t>
            </a:r>
            <a:endParaRPr lang="en-US" altLang="zh-CN" sz="2000" dirty="0" smtClean="0"/>
          </a:p>
          <a:p>
            <a:pPr marL="342900" indent="-342900">
              <a:lnSpc>
                <a:spcPct val="140000"/>
              </a:lnSpc>
              <a:spcAft>
                <a:spcPts val="600"/>
              </a:spcAft>
              <a:buSzPct val="100000"/>
            </a:pPr>
            <a:r>
              <a:rPr lang="en-US" altLang="zh-CN" sz="2400" dirty="0">
                <a:solidFill>
                  <a:schemeClr val="tx2"/>
                </a:solidFill>
                <a:ea typeface="微软雅黑" panose="020B0503020204020204" pitchFamily="34" charset="-122"/>
              </a:rPr>
              <a:t>ART </a:t>
            </a:r>
            <a:r>
              <a:rPr lang="zh-CN" altLang="en-US" sz="2400" dirty="0">
                <a:solidFill>
                  <a:schemeClr val="tx2"/>
                </a:solidFill>
                <a:ea typeface="微软雅黑" panose="020B0503020204020204" pitchFamily="34" charset="-122"/>
              </a:rPr>
              <a:t>网络的优势</a:t>
            </a:r>
            <a:endParaRPr lang="en-US" altLang="zh-CN" sz="2400" dirty="0">
              <a:solidFill>
                <a:schemeClr val="tx2"/>
              </a:solidFill>
              <a:ea typeface="微软雅黑" panose="020B0503020204020204" pitchFamily="34" charset="-122"/>
            </a:endParaRPr>
          </a:p>
          <a:p>
            <a:pPr marL="342900" indent="-342900">
              <a:lnSpc>
                <a:spcPct val="110000"/>
              </a:lnSpc>
              <a:buFont typeface="Wingdings" panose="05000000000000000000" pitchFamily="2" charset="2"/>
              <a:buChar char="l"/>
            </a:pPr>
            <a:r>
              <a:rPr lang="en-US" altLang="zh-CN" sz="2000" dirty="0"/>
              <a:t>ART</a:t>
            </a:r>
            <a:r>
              <a:rPr lang="zh-CN" altLang="en-US" sz="2000" dirty="0"/>
              <a:t>较好的解决了竞争学习中的</a:t>
            </a:r>
            <a:r>
              <a:rPr lang="zh-CN" altLang="en-US" sz="2000" dirty="0">
                <a:solidFill>
                  <a:srgbClr val="C00000"/>
                </a:solidFill>
              </a:rPr>
              <a:t>“可塑性</a:t>
            </a:r>
            <a:r>
              <a:rPr lang="en-US" altLang="zh-CN" sz="2000" dirty="0">
                <a:solidFill>
                  <a:srgbClr val="C00000"/>
                </a:solidFill>
              </a:rPr>
              <a:t>-</a:t>
            </a:r>
            <a:r>
              <a:rPr lang="zh-CN" altLang="en-US" sz="2000" dirty="0">
                <a:solidFill>
                  <a:srgbClr val="C00000"/>
                </a:solidFill>
              </a:rPr>
              <a:t>稳定性窘境</a:t>
            </a:r>
            <a:r>
              <a:rPr lang="zh-CN" altLang="en-US" sz="2000" dirty="0" smtClean="0">
                <a:solidFill>
                  <a:srgbClr val="C00000"/>
                </a:solidFill>
              </a:rPr>
              <a:t>”</a:t>
            </a:r>
            <a:r>
              <a:rPr lang="en-US" altLang="zh-CN" sz="2000" dirty="0" smtClean="0"/>
              <a:t>, </a:t>
            </a:r>
            <a:r>
              <a:rPr lang="zh-CN" altLang="en-US" sz="2000" dirty="0" smtClean="0">
                <a:solidFill>
                  <a:srgbClr val="C00000"/>
                </a:solidFill>
              </a:rPr>
              <a:t>可塑性</a:t>
            </a:r>
            <a:r>
              <a:rPr lang="zh-CN" altLang="en-US" sz="2000" dirty="0"/>
              <a:t>是指神经网络要有学习新知识的能力；</a:t>
            </a:r>
            <a:r>
              <a:rPr lang="zh-CN" altLang="en-US" sz="2000" dirty="0">
                <a:solidFill>
                  <a:srgbClr val="C00000"/>
                </a:solidFill>
              </a:rPr>
              <a:t>稳定性</a:t>
            </a:r>
            <a:r>
              <a:rPr lang="zh-CN" altLang="en-US" sz="2000" dirty="0"/>
              <a:t>是指神经网络在学习新知识时要保持对旧知识的</a:t>
            </a:r>
            <a:r>
              <a:rPr lang="zh-CN" altLang="en-US" sz="2000" dirty="0" smtClean="0"/>
              <a:t>记忆</a:t>
            </a:r>
            <a:r>
              <a:rPr lang="en-US" altLang="zh-CN" sz="2000" dirty="0" smtClean="0"/>
              <a:t>. </a:t>
            </a:r>
            <a:endParaRPr lang="en-US" altLang="zh-CN" sz="2000" dirty="0"/>
          </a:p>
          <a:p>
            <a:pPr marL="342900" indent="-342900">
              <a:lnSpc>
                <a:spcPct val="150000"/>
              </a:lnSpc>
              <a:buFont typeface="Wingdings" panose="05000000000000000000" pitchFamily="2" charset="2"/>
              <a:buChar char="l"/>
            </a:pPr>
            <a:r>
              <a:rPr lang="en-US" altLang="zh-CN" sz="2000" dirty="0" smtClean="0"/>
              <a:t>ART </a:t>
            </a:r>
            <a:r>
              <a:rPr lang="zh-CN" altLang="en-US" sz="2000" dirty="0" smtClean="0"/>
              <a:t>网络可以</a:t>
            </a:r>
            <a:r>
              <a:rPr lang="zh-CN" altLang="en-US" sz="2000" dirty="0"/>
              <a:t>增量学习或在线</a:t>
            </a:r>
            <a:r>
              <a:rPr lang="zh-CN" altLang="en-US" sz="2000" dirty="0" smtClean="0"/>
              <a:t>学习</a:t>
            </a:r>
            <a:endParaRPr lang="en-US" altLang="zh-CN" sz="2000" dirty="0" smtClean="0"/>
          </a:p>
          <a:p>
            <a:pPr marL="342900" indent="-342900">
              <a:lnSpc>
                <a:spcPct val="150000"/>
              </a:lnSpc>
              <a:spcAft>
                <a:spcPts val="600"/>
              </a:spcAft>
              <a:buSzPct val="100000"/>
            </a:pPr>
            <a:r>
              <a:rPr lang="en-US" altLang="zh-CN" sz="2400" dirty="0">
                <a:solidFill>
                  <a:schemeClr val="tx2"/>
                </a:solidFill>
                <a:ea typeface="微软雅黑" panose="020B0503020204020204" pitchFamily="34" charset="-122"/>
              </a:rPr>
              <a:t>ART </a:t>
            </a:r>
            <a:r>
              <a:rPr lang="zh-CN" altLang="en-US" sz="2400" dirty="0">
                <a:solidFill>
                  <a:schemeClr val="tx2"/>
                </a:solidFill>
                <a:ea typeface="微软雅黑" panose="020B0503020204020204" pitchFamily="34" charset="-122"/>
              </a:rPr>
              <a:t>网络的发展</a:t>
            </a:r>
            <a:endParaRPr lang="en-US" altLang="zh-CN" sz="2400" dirty="0">
              <a:solidFill>
                <a:schemeClr val="tx2"/>
              </a:solidFill>
              <a:ea typeface="微软雅黑" panose="020B0503020204020204" pitchFamily="34" charset="-122"/>
            </a:endParaRPr>
          </a:p>
          <a:p>
            <a:pPr marL="0" indent="0">
              <a:spcBef>
                <a:spcPts val="1200"/>
              </a:spcBef>
              <a:spcAft>
                <a:spcPts val="600"/>
              </a:spcAft>
              <a:buNone/>
            </a:pPr>
            <a:r>
              <a:rPr lang="en-US" altLang="zh-CN" sz="2000" dirty="0"/>
              <a:t> </a:t>
            </a:r>
            <a:r>
              <a:rPr lang="en-US" altLang="zh-CN" sz="2000" dirty="0" smtClean="0"/>
              <a:t>   ART2 </a:t>
            </a:r>
            <a:r>
              <a:rPr lang="zh-CN" altLang="en-US" sz="2000" dirty="0" smtClean="0"/>
              <a:t>网络、</a:t>
            </a:r>
            <a:r>
              <a:rPr lang="en-US" altLang="zh-CN" sz="2000" dirty="0" err="1" smtClean="0"/>
              <a:t>FuzzyART</a:t>
            </a:r>
            <a:r>
              <a:rPr lang="en-US" altLang="zh-CN" sz="2000" dirty="0" smtClean="0"/>
              <a:t> </a:t>
            </a:r>
            <a:r>
              <a:rPr lang="zh-CN" altLang="en-US" sz="2000" dirty="0" smtClean="0"/>
              <a:t>网络、</a:t>
            </a:r>
            <a:r>
              <a:rPr lang="en-US" altLang="zh-CN" sz="2000" dirty="0" smtClean="0"/>
              <a:t>ARTMAP </a:t>
            </a:r>
            <a:r>
              <a:rPr lang="zh-CN" altLang="en-US" sz="2000" dirty="0" smtClean="0"/>
              <a:t>网络</a:t>
            </a:r>
            <a:endParaRPr lang="en-US" altLang="zh-CN" sz="2000" dirty="0" smtClean="0"/>
          </a:p>
          <a:p>
            <a:pPr marL="342900" indent="-342900"/>
            <a:endParaRPr lang="en-US" altLang="zh-CN" dirty="0">
              <a:solidFill>
                <a:srgbClr val="C30D23"/>
              </a:solidFill>
            </a:endParaRPr>
          </a:p>
          <a:p>
            <a:pPr marL="0" indent="0">
              <a:buNone/>
            </a:pPr>
            <a:endParaRPr lang="en-US" altLang="zh-CN" sz="2000" dirty="0" smtClean="0"/>
          </a:p>
        </p:txBody>
      </p:sp>
    </p:spTree>
    <p:extLst>
      <p:ext uri="{BB962C8B-B14F-4D97-AF65-F5344CB8AC3E}">
        <p14:creationId xmlns:p14="http://schemas.microsoft.com/office/powerpoint/2010/main" val="35221024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5.5 </a:t>
            </a:r>
            <a:r>
              <a:rPr lang="zh-CN" altLang="en-US" dirty="0" smtClean="0"/>
              <a:t>其他常见神经网络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en-US" altLang="zh-CN" dirty="0" smtClean="0"/>
              <a:t>SOM </a:t>
            </a:r>
            <a:r>
              <a:rPr lang="zh-CN" altLang="en-US" dirty="0" smtClean="0"/>
              <a:t>网络 </a:t>
            </a:r>
            <a:r>
              <a:rPr lang="en-US" altLang="zh-CN" sz="1600" dirty="0" smtClean="0">
                <a:solidFill>
                  <a:srgbClr val="C00000"/>
                </a:solidFill>
              </a:rPr>
              <a:t>[</a:t>
            </a:r>
            <a:r>
              <a:rPr lang="en-US" altLang="zh-CN" sz="1600" dirty="0" err="1" smtClean="0">
                <a:solidFill>
                  <a:srgbClr val="C00000"/>
                </a:solidFill>
              </a:rPr>
              <a:t>Kohonen</a:t>
            </a:r>
            <a:r>
              <a:rPr lang="en-US" altLang="zh-CN" sz="1600" dirty="0" smtClean="0">
                <a:solidFill>
                  <a:srgbClr val="C00000"/>
                </a:solidFill>
              </a:rPr>
              <a:t>, 1982]</a:t>
            </a:r>
            <a:endParaRPr lang="zh-CN" altLang="en-US" sz="1600" dirty="0">
              <a:solidFill>
                <a:srgbClr val="C00000"/>
              </a:solidFill>
            </a:endParaRPr>
          </a:p>
        </p:txBody>
      </p:sp>
      <p:sp>
        <p:nvSpPr>
          <p:cNvPr id="4" name="内容占位符 3"/>
          <p:cNvSpPr>
            <a:spLocks noGrp="1"/>
          </p:cNvSpPr>
          <p:nvPr>
            <p:ph sz="quarter" idx="14"/>
          </p:nvPr>
        </p:nvSpPr>
        <p:spPr>
          <a:xfrm>
            <a:off x="260350" y="1720513"/>
            <a:ext cx="4885241" cy="4343400"/>
          </a:xfrm>
        </p:spPr>
        <p:txBody>
          <a:bodyPr/>
          <a:lstStyle/>
          <a:p>
            <a:pPr marL="342900" indent="-342900">
              <a:lnSpc>
                <a:spcPct val="100000"/>
              </a:lnSpc>
              <a:buFont typeface="Wingdings" panose="05000000000000000000" pitchFamily="2" charset="2"/>
              <a:buChar char="l"/>
            </a:pPr>
            <a:r>
              <a:rPr lang="en-US" altLang="zh-CN" sz="2000" dirty="0" smtClean="0"/>
              <a:t>SOM </a:t>
            </a:r>
            <a:r>
              <a:rPr lang="zh-CN" altLang="en-US" sz="2000" dirty="0" smtClean="0"/>
              <a:t>网络是一种竞争型的</a:t>
            </a:r>
            <a:r>
              <a:rPr lang="zh-CN" altLang="en-US" sz="2000" dirty="0" smtClean="0">
                <a:solidFill>
                  <a:srgbClr val="C00000"/>
                </a:solidFill>
              </a:rPr>
              <a:t>无监督神经网络</a:t>
            </a:r>
            <a:r>
              <a:rPr lang="en-US" altLang="zh-CN" sz="2000" dirty="0" smtClean="0"/>
              <a:t>, </a:t>
            </a:r>
            <a:r>
              <a:rPr lang="zh-CN" altLang="en-US" sz="2000" dirty="0" smtClean="0"/>
              <a:t>它能将高维数据映射到低维空间（通常为</a:t>
            </a:r>
            <a:r>
              <a:rPr lang="en-US" altLang="zh-CN" sz="2000" dirty="0" smtClean="0"/>
              <a:t>2</a:t>
            </a:r>
            <a:r>
              <a:rPr lang="zh-CN" altLang="en-US" sz="2000" dirty="0" smtClean="0"/>
              <a:t>维）</a:t>
            </a:r>
            <a:r>
              <a:rPr lang="en-US" altLang="zh-CN" sz="2000" dirty="0" smtClean="0"/>
              <a:t>, </a:t>
            </a:r>
            <a:r>
              <a:rPr lang="zh-CN" altLang="en-US" sz="2000" dirty="0" smtClean="0"/>
              <a:t>同时</a:t>
            </a:r>
            <a:r>
              <a:rPr lang="zh-CN" altLang="en-US" sz="2000" dirty="0" smtClean="0">
                <a:solidFill>
                  <a:srgbClr val="C00000"/>
                </a:solidFill>
              </a:rPr>
              <a:t>保持</a:t>
            </a:r>
            <a:r>
              <a:rPr lang="zh-CN" altLang="en-US" sz="2000" dirty="0" smtClean="0"/>
              <a:t>输入数据在高维空间的</a:t>
            </a:r>
            <a:r>
              <a:rPr lang="zh-CN" altLang="en-US" sz="2000" dirty="0" smtClean="0">
                <a:solidFill>
                  <a:srgbClr val="C00000"/>
                </a:solidFill>
              </a:rPr>
              <a:t>拓扑结构</a:t>
            </a:r>
            <a:r>
              <a:rPr lang="en-US" altLang="zh-CN" sz="2000" dirty="0" smtClean="0"/>
              <a:t>, </a:t>
            </a:r>
            <a:r>
              <a:rPr lang="zh-CN" altLang="en-US" sz="2000" dirty="0" smtClean="0"/>
              <a:t>即将高维空间中相似的样本点映射到网络输出层中邻近神经元</a:t>
            </a:r>
            <a:r>
              <a:rPr lang="en-US" altLang="zh-CN" sz="2000" dirty="0" smtClean="0"/>
              <a:t>. </a:t>
            </a:r>
          </a:p>
          <a:p>
            <a:pPr marL="342900" indent="-342900">
              <a:lnSpc>
                <a:spcPct val="100000"/>
              </a:lnSpc>
              <a:buFont typeface="Wingdings" panose="05000000000000000000" pitchFamily="2" charset="2"/>
              <a:buChar char="l"/>
            </a:pPr>
            <a:r>
              <a:rPr lang="zh-CN" altLang="en-US" sz="2000" dirty="0" smtClean="0"/>
              <a:t>如图，</a:t>
            </a:r>
            <a:r>
              <a:rPr lang="en-US" altLang="zh-CN" sz="2000" dirty="0" smtClean="0"/>
              <a:t>SOM </a:t>
            </a:r>
            <a:r>
              <a:rPr lang="zh-CN" altLang="en-US" sz="2000" dirty="0" smtClean="0"/>
              <a:t>网络中的输出层神经元以矩阵方式排列在二维空间中</a:t>
            </a:r>
            <a:r>
              <a:rPr lang="en-US" altLang="zh-CN" sz="2000" dirty="0" smtClean="0"/>
              <a:t>, </a:t>
            </a:r>
            <a:r>
              <a:rPr lang="zh-CN" altLang="en-US" sz="2000" dirty="0" smtClean="0"/>
              <a:t>每个神经元都拥有一个权值向量</a:t>
            </a:r>
            <a:r>
              <a:rPr lang="en-US" altLang="zh-CN" sz="2000" dirty="0" smtClean="0"/>
              <a:t>, </a:t>
            </a:r>
            <a:r>
              <a:rPr lang="zh-CN" altLang="en-US" sz="2000" dirty="0" smtClean="0"/>
              <a:t>网络在接收输入向量后</a:t>
            </a:r>
            <a:r>
              <a:rPr lang="en-US" altLang="zh-CN" sz="2000" dirty="0" smtClean="0"/>
              <a:t>, </a:t>
            </a:r>
            <a:r>
              <a:rPr lang="zh-CN" altLang="en-US" sz="2000" dirty="0" smtClean="0"/>
              <a:t>将会确定输出层获胜神经元</a:t>
            </a:r>
            <a:r>
              <a:rPr lang="en-US" altLang="zh-CN" sz="2000" dirty="0" smtClean="0"/>
              <a:t>, </a:t>
            </a:r>
            <a:r>
              <a:rPr lang="zh-CN" altLang="en-US" sz="2000" dirty="0" smtClean="0"/>
              <a:t>它决定了该输入向量在低维空间中的位置</a:t>
            </a:r>
            <a:r>
              <a:rPr lang="en-US" altLang="zh-CN" sz="2000" dirty="0" smtClean="0"/>
              <a:t>. </a:t>
            </a:r>
          </a:p>
          <a:p>
            <a:endParaRPr lang="en-US" altLang="zh-CN" dirty="0" smtClean="0"/>
          </a:p>
          <a:p>
            <a:endParaRPr lang="en-US" altLang="zh-CN" dirty="0" smtClean="0"/>
          </a:p>
          <a:p>
            <a:endParaRPr lang="en-US" altLang="zh-CN" dirty="0" smtClean="0"/>
          </a:p>
        </p:txBody>
      </p:sp>
      <p:pic>
        <p:nvPicPr>
          <p:cNvPr id="5" name="图片 4"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5591" y="1970958"/>
            <a:ext cx="3744409" cy="3418551"/>
          </a:xfrm>
          <a:prstGeom prst="rect">
            <a:avLst/>
          </a:prstGeom>
        </p:spPr>
      </p:pic>
    </p:spTree>
    <p:extLst>
      <p:ext uri="{BB962C8B-B14F-4D97-AF65-F5344CB8AC3E}">
        <p14:creationId xmlns:p14="http://schemas.microsoft.com/office/powerpoint/2010/main" val="24880345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5.5 </a:t>
            </a:r>
            <a:r>
              <a:rPr lang="zh-CN" altLang="en-US" dirty="0"/>
              <a:t>其他常见神经网络</a:t>
            </a:r>
          </a:p>
        </p:txBody>
      </p:sp>
      <p:sp>
        <p:nvSpPr>
          <p:cNvPr id="3" name="文本占位符 2"/>
          <p:cNvSpPr>
            <a:spLocks noGrp="1"/>
          </p:cNvSpPr>
          <p:nvPr>
            <p:ph type="body" sz="quarter" idx="13"/>
          </p:nvPr>
        </p:nvSpPr>
        <p:spPr>
          <a:xfrm>
            <a:off x="260350" y="1080488"/>
            <a:ext cx="8629650" cy="457200"/>
          </a:xfrm>
        </p:spPr>
        <p:txBody>
          <a:bodyPr>
            <a:normAutofit lnSpcReduction="10000"/>
          </a:bodyPr>
          <a:lstStyle/>
          <a:p>
            <a:r>
              <a:rPr lang="en-US" altLang="zh-CN" dirty="0" smtClean="0"/>
              <a:t>SOM </a:t>
            </a:r>
            <a:r>
              <a:rPr lang="zh-CN" altLang="en-US" dirty="0" smtClean="0"/>
              <a:t>网络 </a:t>
            </a:r>
            <a:r>
              <a:rPr lang="en-US" altLang="zh-CN" sz="1600" dirty="0">
                <a:solidFill>
                  <a:srgbClr val="C30D23"/>
                </a:solidFill>
              </a:rPr>
              <a:t>[</a:t>
            </a:r>
            <a:r>
              <a:rPr lang="en-US" altLang="zh-CN" sz="1600" dirty="0" err="1" smtClean="0">
                <a:solidFill>
                  <a:srgbClr val="C30D23"/>
                </a:solidFill>
              </a:rPr>
              <a:t>Kohonen</a:t>
            </a:r>
            <a:r>
              <a:rPr lang="en-US" altLang="zh-CN" sz="1600" dirty="0" smtClean="0">
                <a:solidFill>
                  <a:srgbClr val="C30D23"/>
                </a:solidFill>
              </a:rPr>
              <a:t>,  </a:t>
            </a:r>
            <a:r>
              <a:rPr lang="en-US" altLang="zh-CN" sz="1600" dirty="0">
                <a:solidFill>
                  <a:srgbClr val="C30D23"/>
                </a:solidFill>
              </a:rPr>
              <a:t>1982]</a:t>
            </a:r>
            <a:endParaRPr lang="zh-CN" altLang="en-US" sz="1600" dirty="0">
              <a:solidFill>
                <a:srgbClr val="C30D23"/>
              </a:solidFill>
            </a:endParaRPr>
          </a:p>
        </p:txBody>
      </p:sp>
      <p:sp>
        <p:nvSpPr>
          <p:cNvPr id="4" name="内容占位符 3"/>
          <p:cNvSpPr>
            <a:spLocks noGrp="1"/>
          </p:cNvSpPr>
          <p:nvPr>
            <p:ph sz="quarter" idx="14"/>
          </p:nvPr>
        </p:nvSpPr>
        <p:spPr>
          <a:xfrm>
            <a:off x="318224" y="1663193"/>
            <a:ext cx="4074604" cy="4522454"/>
          </a:xfrm>
        </p:spPr>
        <p:txBody>
          <a:bodyPr>
            <a:normAutofit/>
          </a:bodyPr>
          <a:lstStyle/>
          <a:p>
            <a:pPr marL="342900" indent="-342900">
              <a:lnSpc>
                <a:spcPct val="100000"/>
              </a:lnSpc>
            </a:pPr>
            <a:r>
              <a:rPr lang="en-US" altLang="zh-CN" dirty="0">
                <a:solidFill>
                  <a:schemeClr val="tx2"/>
                </a:solidFill>
                <a:ea typeface="微软雅黑" panose="020B0503020204020204" pitchFamily="34" charset="-122"/>
              </a:rPr>
              <a:t>SOM </a:t>
            </a:r>
            <a:r>
              <a:rPr lang="zh-CN" altLang="en-US" dirty="0">
                <a:solidFill>
                  <a:schemeClr val="tx2"/>
                </a:solidFill>
                <a:ea typeface="微软雅黑" panose="020B0503020204020204" pitchFamily="34" charset="-122"/>
              </a:rPr>
              <a:t>网络训练</a:t>
            </a:r>
            <a:endParaRPr lang="en-US" altLang="zh-CN" dirty="0">
              <a:solidFill>
                <a:schemeClr val="tx2"/>
              </a:solidFill>
              <a:ea typeface="微软雅黑" panose="020B0503020204020204" pitchFamily="34" charset="-122"/>
            </a:endParaRPr>
          </a:p>
          <a:p>
            <a:pPr marL="0" indent="0">
              <a:lnSpc>
                <a:spcPct val="100000"/>
              </a:lnSpc>
              <a:buNone/>
            </a:pPr>
            <a:r>
              <a:rPr lang="en-US" altLang="zh-CN" sz="2000" dirty="0">
                <a:latin typeface="+mn-lt"/>
                <a:ea typeface="+mn-ea"/>
              </a:rPr>
              <a:t>Step1</a:t>
            </a:r>
            <a:r>
              <a:rPr lang="en-US" altLang="zh-CN" sz="2000" dirty="0">
                <a:latin typeface="+mn-lt"/>
              </a:rPr>
              <a:t>:</a:t>
            </a:r>
            <a:r>
              <a:rPr lang="zh-CN" altLang="en-US" sz="2000" dirty="0">
                <a:latin typeface="+mn-lt"/>
              </a:rPr>
              <a:t>接受到一个训练样本</a:t>
            </a:r>
            <a:r>
              <a:rPr lang="zh-CN" altLang="en-US" sz="2000" dirty="0" smtClean="0">
                <a:latin typeface="+mn-lt"/>
              </a:rPr>
              <a:t>后</a:t>
            </a:r>
            <a:r>
              <a:rPr lang="en-US" altLang="zh-CN" sz="2000" dirty="0" smtClean="0">
                <a:latin typeface="+mn-lt"/>
              </a:rPr>
              <a:t>, </a:t>
            </a:r>
            <a:r>
              <a:rPr lang="zh-CN" altLang="en-US" sz="2000" dirty="0" smtClean="0">
                <a:latin typeface="+mn-lt"/>
              </a:rPr>
              <a:t>每个</a:t>
            </a:r>
            <a:r>
              <a:rPr lang="zh-CN" altLang="en-US" sz="2000" dirty="0">
                <a:latin typeface="+mn-lt"/>
              </a:rPr>
              <a:t>输出层神经元计算该样本与自身携带的权向量之间的</a:t>
            </a:r>
            <a:r>
              <a:rPr lang="zh-CN" altLang="en-US" sz="2000" dirty="0" smtClean="0">
                <a:latin typeface="+mn-lt"/>
              </a:rPr>
              <a:t>距离</a:t>
            </a:r>
            <a:r>
              <a:rPr lang="en-US" altLang="zh-CN" sz="2000" dirty="0" smtClean="0">
                <a:latin typeface="+mn-lt"/>
              </a:rPr>
              <a:t>, </a:t>
            </a:r>
            <a:r>
              <a:rPr lang="zh-CN" altLang="en-US" sz="2000" dirty="0" smtClean="0">
                <a:latin typeface="+mn-lt"/>
              </a:rPr>
              <a:t>距离</a:t>
            </a:r>
            <a:r>
              <a:rPr lang="zh-CN" altLang="en-US" sz="2000" dirty="0">
                <a:latin typeface="+mn-lt"/>
              </a:rPr>
              <a:t>最近的神经元成为竞争获胜</a:t>
            </a:r>
            <a:r>
              <a:rPr lang="zh-CN" altLang="en-US" sz="2000" dirty="0" smtClean="0">
                <a:latin typeface="+mn-lt"/>
              </a:rPr>
              <a:t>者</a:t>
            </a:r>
            <a:endParaRPr lang="en-US" altLang="zh-CN" sz="2000" dirty="0" smtClean="0">
              <a:latin typeface="+mn-lt"/>
            </a:endParaRPr>
          </a:p>
          <a:p>
            <a:pPr marL="0" indent="0">
              <a:lnSpc>
                <a:spcPct val="100000"/>
              </a:lnSpc>
              <a:buNone/>
            </a:pPr>
            <a:endParaRPr lang="en-US" altLang="zh-CN" sz="2000" dirty="0">
              <a:latin typeface="+mn-lt"/>
            </a:endParaRPr>
          </a:p>
          <a:p>
            <a:pPr marL="0" indent="0">
              <a:lnSpc>
                <a:spcPct val="100000"/>
              </a:lnSpc>
              <a:buNone/>
            </a:pPr>
            <a:r>
              <a:rPr lang="en-US" altLang="zh-CN" sz="2000" dirty="0">
                <a:latin typeface="+mn-lt"/>
                <a:ea typeface="+mn-ea"/>
              </a:rPr>
              <a:t>Step2</a:t>
            </a:r>
            <a:r>
              <a:rPr lang="en-US" altLang="zh-CN" sz="2000" dirty="0">
                <a:latin typeface="+mn-lt"/>
              </a:rPr>
              <a:t>:</a:t>
            </a:r>
            <a:r>
              <a:rPr lang="zh-CN" altLang="en-US" sz="2000" dirty="0">
                <a:latin typeface="+mn-lt"/>
              </a:rPr>
              <a:t>最佳匹配单元及其近邻神经元的权值将被</a:t>
            </a:r>
            <a:r>
              <a:rPr lang="zh-CN" altLang="en-US" sz="2000" dirty="0" smtClean="0">
                <a:latin typeface="+mn-lt"/>
              </a:rPr>
              <a:t>调整</a:t>
            </a:r>
            <a:r>
              <a:rPr lang="en-US" altLang="zh-CN" sz="2000" dirty="0" smtClean="0">
                <a:latin typeface="+mn-lt"/>
              </a:rPr>
              <a:t>, </a:t>
            </a:r>
            <a:r>
              <a:rPr lang="zh-CN" altLang="en-US" sz="2000" dirty="0" smtClean="0">
                <a:latin typeface="+mn-lt"/>
              </a:rPr>
              <a:t>使得</a:t>
            </a:r>
            <a:r>
              <a:rPr lang="zh-CN" altLang="en-US" sz="2000" dirty="0">
                <a:latin typeface="+mn-lt"/>
              </a:rPr>
              <a:t>这些权向量与当前输入样本的距离</a:t>
            </a:r>
            <a:r>
              <a:rPr lang="zh-CN" altLang="en-US" sz="2000" dirty="0" smtClean="0">
                <a:latin typeface="+mn-lt"/>
              </a:rPr>
              <a:t>缩小</a:t>
            </a:r>
            <a:endParaRPr lang="en-US" altLang="zh-CN" sz="2000" dirty="0">
              <a:latin typeface="+mn-lt"/>
            </a:endParaRPr>
          </a:p>
          <a:p>
            <a:pPr marL="342900" indent="-342900">
              <a:lnSpc>
                <a:spcPct val="100000"/>
              </a:lnSpc>
            </a:pPr>
            <a:endParaRPr lang="en-US" altLang="zh-CN" dirty="0"/>
          </a:p>
          <a:p>
            <a:pPr marL="0" indent="0">
              <a:buNone/>
            </a:pPr>
            <a:endParaRPr lang="en-US" altLang="zh-CN" dirty="0">
              <a:solidFill>
                <a:srgbClr val="C30D23"/>
              </a:solidFill>
            </a:endParaRPr>
          </a:p>
          <a:p>
            <a:pPr marL="0" indent="0">
              <a:buNone/>
            </a:pPr>
            <a:endParaRPr lang="en-US" altLang="zh-CN" sz="2000" dirty="0" smtClean="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2828" y="1779976"/>
            <a:ext cx="4513531" cy="3385148"/>
          </a:xfrm>
          <a:prstGeom prst="rect">
            <a:avLst/>
          </a:prstGeom>
        </p:spPr>
      </p:pic>
    </p:spTree>
    <p:extLst>
      <p:ext uri="{BB962C8B-B14F-4D97-AF65-F5344CB8AC3E}">
        <p14:creationId xmlns:p14="http://schemas.microsoft.com/office/powerpoint/2010/main" val="222651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5.5 </a:t>
            </a:r>
            <a:r>
              <a:rPr lang="zh-CN" altLang="en-US" dirty="0"/>
              <a:t>其他常见神经网络</a:t>
            </a:r>
          </a:p>
        </p:txBody>
      </p:sp>
      <p:sp>
        <p:nvSpPr>
          <p:cNvPr id="3" name="文本占位符 2"/>
          <p:cNvSpPr>
            <a:spLocks noGrp="1"/>
          </p:cNvSpPr>
          <p:nvPr>
            <p:ph type="body" sz="quarter" idx="13"/>
          </p:nvPr>
        </p:nvSpPr>
        <p:spPr>
          <a:xfrm>
            <a:off x="260350" y="1080488"/>
            <a:ext cx="8629650" cy="457200"/>
          </a:xfrm>
        </p:spPr>
        <p:txBody>
          <a:bodyPr>
            <a:normAutofit lnSpcReduction="10000"/>
          </a:bodyPr>
          <a:lstStyle/>
          <a:p>
            <a:pPr lvl="0"/>
            <a:r>
              <a:rPr lang="zh-CN" altLang="en-US" dirty="0"/>
              <a:t>级联相关网络 </a:t>
            </a:r>
            <a:r>
              <a:rPr lang="en-US" altLang="zh-CN" sz="1600" dirty="0">
                <a:solidFill>
                  <a:srgbClr val="C00000"/>
                </a:solidFill>
                <a:latin typeface="Verdana"/>
              </a:rPr>
              <a:t>[</a:t>
            </a:r>
            <a:r>
              <a:rPr lang="en-US" altLang="zh-CN" sz="1600" dirty="0" err="1">
                <a:solidFill>
                  <a:srgbClr val="C00000"/>
                </a:solidFill>
                <a:latin typeface="Verdana"/>
              </a:rPr>
              <a:t>Fahlman</a:t>
            </a:r>
            <a:r>
              <a:rPr lang="en-US" altLang="zh-CN" sz="1600" dirty="0">
                <a:solidFill>
                  <a:srgbClr val="C00000"/>
                </a:solidFill>
                <a:latin typeface="Verdana"/>
              </a:rPr>
              <a:t> and </a:t>
            </a:r>
            <a:r>
              <a:rPr lang="en-US" altLang="zh-CN" sz="1600" dirty="0" err="1">
                <a:solidFill>
                  <a:srgbClr val="C00000"/>
                </a:solidFill>
                <a:latin typeface="Verdana"/>
              </a:rPr>
              <a:t>Lebiere</a:t>
            </a:r>
            <a:r>
              <a:rPr lang="en-US" altLang="zh-CN" sz="1600" dirty="0">
                <a:solidFill>
                  <a:srgbClr val="C00000"/>
                </a:solidFill>
                <a:latin typeface="Verdana"/>
              </a:rPr>
              <a:t> 1990]</a:t>
            </a:r>
            <a:endParaRPr lang="en-US" altLang="zh-CN" sz="1600" dirty="0">
              <a:solidFill>
                <a:srgbClr val="C00000"/>
              </a:solidFill>
              <a:latin typeface="微软雅黑" panose="020B0503020204020204" pitchFamily="34" charset="-122"/>
            </a:endParaRPr>
          </a:p>
          <a:p>
            <a:pPr marL="457200" indent="-457200">
              <a:buFont typeface="Wingdings" panose="05000000000000000000" pitchFamily="2" charset="2"/>
              <a:buChar char="p"/>
            </a:pPr>
            <a:endParaRPr lang="zh-CN" altLang="en-US" sz="1900" dirty="0">
              <a:solidFill>
                <a:srgbClr val="C30D23"/>
              </a:solidFill>
            </a:endParaRPr>
          </a:p>
        </p:txBody>
      </p:sp>
      <p:sp>
        <p:nvSpPr>
          <p:cNvPr id="4" name="内容占位符 3"/>
          <p:cNvSpPr>
            <a:spLocks noGrp="1"/>
          </p:cNvSpPr>
          <p:nvPr>
            <p:ph sz="quarter" idx="14"/>
          </p:nvPr>
        </p:nvSpPr>
        <p:spPr>
          <a:xfrm>
            <a:off x="318223" y="1663192"/>
            <a:ext cx="8629650" cy="4474643"/>
          </a:xfrm>
        </p:spPr>
        <p:txBody>
          <a:bodyPr>
            <a:normAutofit/>
          </a:bodyPr>
          <a:lstStyle/>
          <a:p>
            <a:pPr marL="0" indent="0">
              <a:buNone/>
            </a:pPr>
            <a:r>
              <a:rPr lang="zh-CN" altLang="en-US" sz="2000" dirty="0"/>
              <a:t>级联相关网络不仅利用训练样本优化连接权</a:t>
            </a:r>
            <a:r>
              <a:rPr lang="zh-CN" altLang="en-US" sz="2000" dirty="0" smtClean="0"/>
              <a:t>值</a:t>
            </a:r>
            <a:r>
              <a:rPr lang="en-US" altLang="zh-CN" sz="2000" dirty="0" smtClean="0"/>
              <a:t>, </a:t>
            </a:r>
            <a:r>
              <a:rPr lang="zh-CN" altLang="en-US" sz="2000" dirty="0" smtClean="0"/>
              <a:t>阈值参数</a:t>
            </a:r>
            <a:r>
              <a:rPr lang="en-US" altLang="zh-CN" sz="2000" dirty="0" smtClean="0"/>
              <a:t>, </a:t>
            </a:r>
            <a:r>
              <a:rPr lang="zh-CN" altLang="en-US" sz="2000" dirty="0" smtClean="0"/>
              <a:t>将</a:t>
            </a:r>
            <a:r>
              <a:rPr lang="zh-CN" altLang="en-US" sz="2000" dirty="0"/>
              <a:t>网络的结构也当做学习的目标</a:t>
            </a:r>
            <a:r>
              <a:rPr lang="zh-CN" altLang="en-US" sz="2000" dirty="0" smtClean="0"/>
              <a:t>之一</a:t>
            </a:r>
            <a:r>
              <a:rPr lang="en-US" altLang="zh-CN" sz="2000" dirty="0" smtClean="0"/>
              <a:t>, </a:t>
            </a:r>
            <a:r>
              <a:rPr lang="zh-CN" altLang="en-US" sz="2000" dirty="0" smtClean="0"/>
              <a:t>希望</a:t>
            </a:r>
            <a:r>
              <a:rPr lang="zh-CN" altLang="en-US" sz="2000" dirty="0"/>
              <a:t>在训练过程中找到适合数据的</a:t>
            </a:r>
            <a:r>
              <a:rPr lang="zh-CN" altLang="en-US" sz="2000" dirty="0" smtClean="0"/>
              <a:t>网络结构</a:t>
            </a:r>
            <a:r>
              <a:rPr lang="en-US" altLang="zh-CN" sz="2000" dirty="0" smtClean="0"/>
              <a:t>. </a:t>
            </a:r>
            <a:endParaRPr lang="en-US" altLang="zh-CN" sz="2000" dirty="0"/>
          </a:p>
          <a:p>
            <a:pPr marL="342900" indent="-342900">
              <a:lnSpc>
                <a:spcPct val="100000"/>
              </a:lnSpc>
              <a:spcAft>
                <a:spcPts val="600"/>
              </a:spcAft>
            </a:pPr>
            <a:r>
              <a:rPr lang="zh-CN" altLang="en-US" dirty="0">
                <a:solidFill>
                  <a:schemeClr val="tx2"/>
                </a:solidFill>
                <a:ea typeface="微软雅黑" panose="020B0503020204020204" pitchFamily="34" charset="-122"/>
              </a:rPr>
              <a:t>级联与相关</a:t>
            </a:r>
            <a:endParaRPr lang="en-US" altLang="zh-CN" dirty="0">
              <a:solidFill>
                <a:schemeClr val="tx2"/>
              </a:solidFill>
              <a:ea typeface="微软雅黑" panose="020B0503020204020204" pitchFamily="34" charset="-122"/>
            </a:endParaRPr>
          </a:p>
          <a:p>
            <a:pPr marL="0" indent="0">
              <a:buNone/>
            </a:pPr>
            <a:r>
              <a:rPr lang="zh-CN" altLang="en-US" sz="2000" b="1" dirty="0">
                <a:solidFill>
                  <a:srgbClr val="C00000"/>
                </a:solidFill>
              </a:rPr>
              <a:t>级联</a:t>
            </a:r>
            <a:r>
              <a:rPr lang="zh-CN" altLang="en-US" sz="2000" dirty="0"/>
              <a:t>：建立层次连接的层级</a:t>
            </a:r>
            <a:r>
              <a:rPr lang="zh-CN" altLang="en-US" sz="2000" dirty="0" smtClean="0"/>
              <a:t>结构</a:t>
            </a:r>
            <a:endParaRPr lang="en-US" altLang="zh-CN" sz="2000" dirty="0"/>
          </a:p>
          <a:p>
            <a:pPr marL="0" indent="0">
              <a:buNone/>
            </a:pPr>
            <a:r>
              <a:rPr lang="zh-CN" altLang="en-US" sz="2000" b="1" dirty="0">
                <a:solidFill>
                  <a:srgbClr val="C00000"/>
                </a:solidFill>
              </a:rPr>
              <a:t>相关</a:t>
            </a:r>
            <a:r>
              <a:rPr lang="zh-CN" altLang="en-US" sz="2000" dirty="0"/>
              <a:t>：最大化神经元的输出与网络误差时间的相关性来训练相关</a:t>
            </a:r>
            <a:r>
              <a:rPr lang="zh-CN" altLang="en-US" sz="2000" dirty="0" smtClean="0"/>
              <a:t>参数</a:t>
            </a:r>
            <a:endParaRPr lang="en-US" altLang="zh-CN" sz="2000" dirty="0">
              <a:solidFill>
                <a:srgbClr val="023A91"/>
              </a:solidFill>
              <a:latin typeface="微软雅黑" panose="020B0503020204020204" pitchFamily="34" charset="-122"/>
              <a:ea typeface="微软雅黑" panose="020B0503020204020204" pitchFamily="34" charset="-122"/>
            </a:endParaRPr>
          </a:p>
          <a:p>
            <a:pPr marL="342900" indent="-342900">
              <a:lnSpc>
                <a:spcPct val="100000"/>
              </a:lnSpc>
              <a:spcAft>
                <a:spcPts val="600"/>
              </a:spcAft>
            </a:pPr>
            <a:r>
              <a:rPr lang="zh-CN" altLang="en-US" dirty="0">
                <a:solidFill>
                  <a:schemeClr val="tx2"/>
                </a:solidFill>
                <a:ea typeface="微软雅黑" panose="020B0503020204020204" pitchFamily="34" charset="-122"/>
              </a:rPr>
              <a:t>网络优化演示</a:t>
            </a:r>
            <a:endParaRPr lang="en-US" altLang="zh-CN" dirty="0">
              <a:solidFill>
                <a:schemeClr val="tx2"/>
              </a:solidFill>
              <a:ea typeface="微软雅黑" panose="020B0503020204020204" pitchFamily="34" charset="-122"/>
            </a:endParaRPr>
          </a:p>
          <a:p>
            <a:pPr>
              <a:spcBef>
                <a:spcPts val="1200"/>
              </a:spcBef>
              <a:spcAft>
                <a:spcPts val="600"/>
              </a:spcAft>
            </a:pPr>
            <a:endParaRPr lang="en-US" altLang="zh-CN" dirty="0">
              <a:solidFill>
                <a:srgbClr val="023A91"/>
              </a:solidFill>
              <a:latin typeface="微软雅黑" panose="020B0503020204020204" pitchFamily="34" charset="-122"/>
              <a:ea typeface="微软雅黑" panose="020B0503020204020204" pitchFamily="34" charset="-122"/>
            </a:endParaRPr>
          </a:p>
          <a:p>
            <a:pPr marL="0" indent="0">
              <a:spcBef>
                <a:spcPts val="1200"/>
              </a:spcBef>
              <a:spcAft>
                <a:spcPts val="600"/>
              </a:spcAft>
              <a:buNone/>
            </a:pPr>
            <a:endParaRPr lang="en-US" altLang="zh-CN" dirty="0"/>
          </a:p>
          <a:p>
            <a:pPr marL="0" indent="0">
              <a:buNone/>
            </a:pPr>
            <a:endParaRPr lang="en-US" altLang="zh-CN" dirty="0">
              <a:solidFill>
                <a:srgbClr val="C30D23"/>
              </a:solidFill>
            </a:endParaRPr>
          </a:p>
          <a:p>
            <a:pPr marL="0" indent="0">
              <a:buNone/>
            </a:pPr>
            <a:endParaRPr lang="en-US" altLang="zh-CN" sz="2000" dirty="0" smtClean="0"/>
          </a:p>
        </p:txBody>
      </p:sp>
      <p:pic>
        <p:nvPicPr>
          <p:cNvPr id="5" name="图片 4"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5379" y="4184176"/>
            <a:ext cx="6795337" cy="1953659"/>
          </a:xfrm>
          <a:prstGeom prst="rect">
            <a:avLst/>
          </a:prstGeom>
        </p:spPr>
      </p:pic>
    </p:spTree>
    <p:extLst>
      <p:ext uri="{BB962C8B-B14F-4D97-AF65-F5344CB8AC3E}">
        <p14:creationId xmlns:p14="http://schemas.microsoft.com/office/powerpoint/2010/main" val="37688917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神经网络发展史</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smtClean="0"/>
              <a:t>第二阶段</a:t>
            </a:r>
            <a:endParaRPr lang="zh-CN" altLang="en-US" dirty="0"/>
          </a:p>
        </p:txBody>
      </p:sp>
      <p:sp>
        <p:nvSpPr>
          <p:cNvPr id="4" name="内容占位符 3"/>
          <p:cNvSpPr>
            <a:spLocks noGrp="1"/>
          </p:cNvSpPr>
          <p:nvPr>
            <p:ph sz="quarter" idx="14"/>
          </p:nvPr>
        </p:nvSpPr>
        <p:spPr>
          <a:xfrm>
            <a:off x="260350" y="1813188"/>
            <a:ext cx="8629650" cy="4343400"/>
          </a:xfrm>
        </p:spPr>
        <p:txBody>
          <a:bodyPr/>
          <a:lstStyle/>
          <a:p>
            <a:pPr marL="342900" indent="-342900">
              <a:lnSpc>
                <a:spcPct val="100000"/>
              </a:lnSpc>
              <a:buFont typeface="Wingdings" panose="05000000000000000000" pitchFamily="2" charset="2"/>
              <a:buChar char="l"/>
            </a:pPr>
            <a:r>
              <a:rPr lang="en-US" altLang="zh-CN" dirty="0" smtClean="0"/>
              <a:t>1982</a:t>
            </a:r>
            <a:r>
              <a:rPr lang="zh-CN" altLang="en-US" dirty="0" smtClean="0"/>
              <a:t>年</a:t>
            </a:r>
            <a:r>
              <a:rPr lang="en-US" altLang="zh-CN" dirty="0" smtClean="0"/>
              <a:t>, </a:t>
            </a:r>
            <a:r>
              <a:rPr lang="zh-CN" altLang="en-US" dirty="0" smtClean="0"/>
              <a:t>物理学家</a:t>
            </a:r>
            <a:r>
              <a:rPr lang="en-US" altLang="zh-CN" dirty="0" smtClean="0"/>
              <a:t>Hopfield</a:t>
            </a:r>
            <a:r>
              <a:rPr lang="zh-CN" altLang="en-US" dirty="0" smtClean="0"/>
              <a:t>提出了一种具有联想记忆、优化计算能力的递归网络模型</a:t>
            </a:r>
            <a:r>
              <a:rPr lang="en-US" altLang="zh-CN" dirty="0" smtClean="0"/>
              <a:t>, </a:t>
            </a:r>
            <a:r>
              <a:rPr lang="zh-CN" altLang="en-US" dirty="0" smtClean="0"/>
              <a:t>即</a:t>
            </a:r>
            <a:r>
              <a:rPr lang="en-US" altLang="zh-CN" dirty="0" smtClean="0">
                <a:solidFill>
                  <a:srgbClr val="C00000"/>
                </a:solidFill>
              </a:rPr>
              <a:t>Hopfield </a:t>
            </a:r>
            <a:r>
              <a:rPr lang="zh-CN" altLang="en-US" dirty="0" smtClean="0">
                <a:solidFill>
                  <a:srgbClr val="C00000"/>
                </a:solidFill>
              </a:rPr>
              <a:t>网络</a:t>
            </a:r>
            <a:endParaRPr lang="en-US" altLang="zh-CN" dirty="0" smtClean="0">
              <a:solidFill>
                <a:srgbClr val="C00000"/>
              </a:solidFill>
            </a:endParaRPr>
          </a:p>
          <a:p>
            <a:pPr marL="342900" indent="-342900">
              <a:lnSpc>
                <a:spcPct val="100000"/>
              </a:lnSpc>
              <a:buFont typeface="Wingdings" panose="05000000000000000000" pitchFamily="2" charset="2"/>
              <a:buChar char="l"/>
            </a:pPr>
            <a:r>
              <a:rPr lang="en-US" altLang="zh-CN" dirty="0" smtClean="0"/>
              <a:t>1986</a:t>
            </a:r>
            <a:r>
              <a:rPr lang="zh-CN" altLang="en-US" dirty="0" smtClean="0"/>
              <a:t>年</a:t>
            </a:r>
            <a:r>
              <a:rPr lang="en-US" altLang="zh-CN" dirty="0" smtClean="0"/>
              <a:t>, </a:t>
            </a:r>
            <a:r>
              <a:rPr lang="en-US" altLang="zh-CN" dirty="0" err="1" smtClean="0"/>
              <a:t>Rumelhart</a:t>
            </a:r>
            <a:r>
              <a:rPr lang="en-US" altLang="zh-CN" dirty="0" smtClean="0"/>
              <a:t> </a:t>
            </a:r>
            <a:r>
              <a:rPr lang="zh-CN" altLang="en-US" dirty="0" smtClean="0"/>
              <a:t>等编辑的著作</a:t>
            </a:r>
            <a:r>
              <a:rPr lang="en-US" altLang="zh-CN" dirty="0" smtClean="0"/>
              <a:t>《Parallel Distributed </a:t>
            </a:r>
            <a:r>
              <a:rPr lang="en-US" altLang="zh-CN" dirty="0" err="1" smtClean="0"/>
              <a:t>Proceesing:Explorations</a:t>
            </a:r>
            <a:r>
              <a:rPr lang="en-US" altLang="zh-CN" dirty="0" smtClean="0"/>
              <a:t> in the Microstructures of Cognition》</a:t>
            </a:r>
            <a:r>
              <a:rPr lang="zh-CN" altLang="en-US" dirty="0" smtClean="0"/>
              <a:t>报告了</a:t>
            </a:r>
            <a:r>
              <a:rPr lang="zh-CN" altLang="en-US" dirty="0" smtClean="0">
                <a:solidFill>
                  <a:srgbClr val="C00000"/>
                </a:solidFill>
              </a:rPr>
              <a:t>反向传播算法</a:t>
            </a:r>
            <a:endParaRPr lang="en-US" altLang="zh-CN" dirty="0" smtClean="0">
              <a:solidFill>
                <a:srgbClr val="C00000"/>
              </a:solidFill>
            </a:endParaRPr>
          </a:p>
          <a:p>
            <a:pPr marL="342900" indent="-342900">
              <a:lnSpc>
                <a:spcPct val="100000"/>
              </a:lnSpc>
              <a:buFont typeface="Wingdings" panose="05000000000000000000" pitchFamily="2" charset="2"/>
              <a:buChar char="l"/>
            </a:pPr>
            <a:r>
              <a:rPr lang="en-US" altLang="zh-CN" dirty="0" smtClean="0"/>
              <a:t>1987</a:t>
            </a:r>
            <a:r>
              <a:rPr lang="zh-CN" altLang="en-US" dirty="0" smtClean="0"/>
              <a:t>年</a:t>
            </a:r>
            <a:r>
              <a:rPr lang="en-US" altLang="zh-CN" dirty="0" smtClean="0"/>
              <a:t>, IEEE </a:t>
            </a:r>
            <a:r>
              <a:rPr lang="zh-CN" altLang="en-US" dirty="0" smtClean="0"/>
              <a:t>在美国加州圣地亚哥召开第一届神经网络国际会议（</a:t>
            </a:r>
            <a:r>
              <a:rPr lang="en-US" altLang="zh-CN" dirty="0" smtClean="0"/>
              <a:t>ICNN</a:t>
            </a:r>
            <a:r>
              <a:rPr lang="zh-CN" altLang="en-US" dirty="0" smtClean="0"/>
              <a:t>）</a:t>
            </a:r>
            <a:endParaRPr lang="en-US" altLang="zh-CN" dirty="0"/>
          </a:p>
          <a:p>
            <a:pPr marL="342900" indent="-342900">
              <a:lnSpc>
                <a:spcPct val="100000"/>
              </a:lnSpc>
              <a:buFont typeface="Wingdings" panose="05000000000000000000" pitchFamily="2" charset="2"/>
              <a:buChar char="l"/>
            </a:pPr>
            <a:r>
              <a:rPr lang="en-US" altLang="zh-CN" dirty="0" smtClean="0"/>
              <a:t>90</a:t>
            </a:r>
            <a:r>
              <a:rPr lang="zh-CN" altLang="en-US" dirty="0"/>
              <a:t>年代</a:t>
            </a:r>
            <a:r>
              <a:rPr lang="zh-CN" altLang="en-US" dirty="0" smtClean="0"/>
              <a:t>初</a:t>
            </a:r>
            <a:r>
              <a:rPr lang="en-US" altLang="zh-CN" dirty="0" smtClean="0"/>
              <a:t>, </a:t>
            </a:r>
            <a:r>
              <a:rPr lang="zh-CN" altLang="en-US" dirty="0" smtClean="0"/>
              <a:t>伴随</a:t>
            </a:r>
            <a:r>
              <a:rPr lang="zh-CN" altLang="en-US" dirty="0"/>
              <a:t>统计学习理论和</a:t>
            </a:r>
            <a:r>
              <a:rPr lang="en-US" altLang="zh-CN" dirty="0"/>
              <a:t>SVM</a:t>
            </a:r>
            <a:r>
              <a:rPr lang="zh-CN" altLang="en-US" dirty="0"/>
              <a:t>的</a:t>
            </a:r>
            <a:r>
              <a:rPr lang="zh-CN" altLang="en-US" dirty="0" smtClean="0"/>
              <a:t>兴起</a:t>
            </a:r>
            <a:r>
              <a:rPr lang="en-US" altLang="zh-CN" dirty="0" smtClean="0"/>
              <a:t>, </a:t>
            </a:r>
            <a:r>
              <a:rPr lang="zh-CN" altLang="en-US" dirty="0" smtClean="0"/>
              <a:t>神经网络</a:t>
            </a:r>
            <a:r>
              <a:rPr lang="zh-CN" altLang="en-US" dirty="0"/>
              <a:t>由于理论不够</a:t>
            </a:r>
            <a:r>
              <a:rPr lang="zh-CN" altLang="en-US" dirty="0" smtClean="0"/>
              <a:t>清楚</a:t>
            </a:r>
            <a:r>
              <a:rPr lang="en-US" altLang="zh-CN" dirty="0" smtClean="0"/>
              <a:t>, </a:t>
            </a:r>
            <a:r>
              <a:rPr lang="zh-CN" altLang="en-US" dirty="0" smtClean="0"/>
              <a:t>试</a:t>
            </a:r>
            <a:r>
              <a:rPr lang="zh-CN" altLang="en-US" dirty="0"/>
              <a:t>错性</a:t>
            </a:r>
            <a:r>
              <a:rPr lang="zh-CN" altLang="en-US" dirty="0" smtClean="0"/>
              <a:t>强</a:t>
            </a:r>
            <a:r>
              <a:rPr lang="en-US" altLang="zh-CN" dirty="0" smtClean="0"/>
              <a:t>, </a:t>
            </a:r>
            <a:r>
              <a:rPr lang="zh-CN" altLang="en-US" dirty="0" smtClean="0"/>
              <a:t>难以训练</a:t>
            </a:r>
            <a:r>
              <a:rPr lang="en-US" altLang="zh-CN" dirty="0" smtClean="0"/>
              <a:t>, </a:t>
            </a:r>
            <a:r>
              <a:rPr lang="zh-CN" altLang="en-US" dirty="0" smtClean="0"/>
              <a:t>再次</a:t>
            </a:r>
            <a:r>
              <a:rPr lang="zh-CN" altLang="en-US" dirty="0"/>
              <a:t>进入</a:t>
            </a:r>
            <a:r>
              <a:rPr lang="zh-CN" altLang="en-US" dirty="0" smtClean="0"/>
              <a:t>低谷</a:t>
            </a:r>
            <a:endParaRPr lang="zh-CN" altLang="en-US" dirty="0"/>
          </a:p>
        </p:txBody>
      </p:sp>
    </p:spTree>
    <p:extLst>
      <p:ext uri="{BB962C8B-B14F-4D97-AF65-F5344CB8AC3E}">
        <p14:creationId xmlns:p14="http://schemas.microsoft.com/office/powerpoint/2010/main" val="22785021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1540" y="3104753"/>
            <a:ext cx="2406926" cy="3073460"/>
          </a:xfrm>
          <a:prstGeom prst="rect">
            <a:avLst/>
          </a:prstGeom>
        </p:spPr>
      </p:pic>
      <p:sp>
        <p:nvSpPr>
          <p:cNvPr id="2" name="标题 1"/>
          <p:cNvSpPr>
            <a:spLocks noGrp="1"/>
          </p:cNvSpPr>
          <p:nvPr>
            <p:ph type="title"/>
          </p:nvPr>
        </p:nvSpPr>
        <p:spPr/>
        <p:txBody>
          <a:bodyPr/>
          <a:lstStyle/>
          <a:p>
            <a:r>
              <a:rPr lang="en-US" altLang="zh-CN" dirty="0" smtClean="0"/>
              <a:t>5.5 </a:t>
            </a:r>
            <a:r>
              <a:rPr lang="zh-CN" altLang="en-US" dirty="0"/>
              <a:t>其他常见神经网络</a:t>
            </a:r>
          </a:p>
        </p:txBody>
      </p:sp>
      <p:sp>
        <p:nvSpPr>
          <p:cNvPr id="3" name="文本占位符 2"/>
          <p:cNvSpPr>
            <a:spLocks noGrp="1"/>
          </p:cNvSpPr>
          <p:nvPr>
            <p:ph type="body" sz="quarter" idx="13"/>
          </p:nvPr>
        </p:nvSpPr>
        <p:spPr/>
        <p:txBody>
          <a:bodyPr>
            <a:normAutofit fontScale="92500" lnSpcReduction="10000"/>
          </a:bodyPr>
          <a:lstStyle/>
          <a:p>
            <a:pPr lvl="0"/>
            <a:r>
              <a:rPr lang="en-US" altLang="zh-CN" sz="3200" dirty="0"/>
              <a:t>Elman </a:t>
            </a:r>
            <a:r>
              <a:rPr lang="zh-CN" altLang="en-US" sz="3200" dirty="0"/>
              <a:t>网络 </a:t>
            </a:r>
            <a:r>
              <a:rPr lang="en-US" altLang="zh-CN" sz="1700" dirty="0">
                <a:solidFill>
                  <a:srgbClr val="C00000"/>
                </a:solidFill>
                <a:latin typeface="Verdana"/>
              </a:rPr>
              <a:t>[Elman 1990]</a:t>
            </a:r>
            <a:endParaRPr lang="en-US" altLang="zh-CN" sz="1700" dirty="0">
              <a:solidFill>
                <a:srgbClr val="C00000"/>
              </a:solidFill>
              <a:latin typeface="微软雅黑" panose="020B0503020204020204" pitchFamily="34" charset="-122"/>
            </a:endParaRPr>
          </a:p>
          <a:p>
            <a:endParaRPr lang="zh-CN" altLang="en-US" dirty="0"/>
          </a:p>
        </p:txBody>
      </p:sp>
      <p:sp>
        <p:nvSpPr>
          <p:cNvPr id="4" name="内容占位符 3"/>
          <p:cNvSpPr>
            <a:spLocks noGrp="1"/>
          </p:cNvSpPr>
          <p:nvPr>
            <p:ph sz="quarter" idx="14"/>
          </p:nvPr>
        </p:nvSpPr>
        <p:spPr/>
        <p:txBody>
          <a:bodyPr>
            <a:normAutofit lnSpcReduction="10000"/>
          </a:bodyPr>
          <a:lstStyle/>
          <a:p>
            <a:pPr marL="342900" indent="-342900">
              <a:lnSpc>
                <a:spcPct val="100000"/>
              </a:lnSpc>
            </a:pPr>
            <a:r>
              <a:rPr lang="zh-CN" altLang="en-US" dirty="0">
                <a:solidFill>
                  <a:schemeClr val="tx2"/>
                </a:solidFill>
                <a:ea typeface="微软雅黑" panose="020B0503020204020204" pitchFamily="34" charset="-122"/>
              </a:rPr>
              <a:t>递归神经网络</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a:t>允许网络中出现环形</a:t>
            </a:r>
            <a:r>
              <a:rPr lang="zh-CN" altLang="en-US" sz="2000" dirty="0" smtClean="0"/>
              <a:t>结构</a:t>
            </a:r>
            <a:r>
              <a:rPr lang="en-US" altLang="zh-CN" sz="2000" dirty="0" smtClean="0"/>
              <a:t>, </a:t>
            </a:r>
            <a:r>
              <a:rPr lang="zh-CN" altLang="en-US" sz="2000" dirty="0" smtClean="0"/>
              <a:t>使得</a:t>
            </a:r>
            <a:r>
              <a:rPr lang="zh-CN" altLang="en-US" sz="2000" dirty="0"/>
              <a:t>神经元的输出反馈回来作为</a:t>
            </a:r>
            <a:r>
              <a:rPr lang="zh-CN" altLang="en-US" sz="2000" dirty="0" smtClean="0"/>
              <a:t>输入信号</a:t>
            </a:r>
            <a:endParaRPr lang="en-US" altLang="zh-CN" sz="2000" dirty="0"/>
          </a:p>
          <a:p>
            <a:pPr marL="342900" indent="-342900">
              <a:buFont typeface="Wingdings" panose="05000000000000000000" pitchFamily="2" charset="2"/>
              <a:buChar char="l"/>
            </a:pPr>
            <a:r>
              <a:rPr lang="en-US" altLang="zh-CN" sz="2000" i="1" dirty="0"/>
              <a:t>t</a:t>
            </a:r>
            <a:r>
              <a:rPr lang="en-US" altLang="zh-CN" sz="2000" i="1" dirty="0" smtClean="0"/>
              <a:t> </a:t>
            </a:r>
            <a:r>
              <a:rPr lang="zh-CN" altLang="en-US" sz="2000" dirty="0" smtClean="0"/>
              <a:t>时刻</a:t>
            </a:r>
            <a:r>
              <a:rPr lang="zh-CN" altLang="en-US" sz="2000" dirty="0"/>
              <a:t>网络的输出状态：</a:t>
            </a:r>
            <a:r>
              <a:rPr lang="zh-CN" altLang="en-US" sz="2000" dirty="0" smtClean="0"/>
              <a:t>由</a:t>
            </a:r>
            <a:r>
              <a:rPr lang="en-US" altLang="zh-CN" sz="2000" dirty="0"/>
              <a:t> </a:t>
            </a:r>
            <a:r>
              <a:rPr lang="en-US" altLang="zh-CN" sz="2000" i="1" dirty="0" smtClean="0"/>
              <a:t>t</a:t>
            </a:r>
            <a:r>
              <a:rPr lang="en-US" altLang="zh-CN" sz="2000" dirty="0" smtClean="0"/>
              <a:t> </a:t>
            </a:r>
            <a:r>
              <a:rPr lang="zh-CN" altLang="en-US" sz="2000" dirty="0" smtClean="0"/>
              <a:t>时刻</a:t>
            </a:r>
            <a:r>
              <a:rPr lang="zh-CN" altLang="en-US" sz="2000" dirty="0"/>
              <a:t>的输入状态</a:t>
            </a:r>
            <a:r>
              <a:rPr lang="zh-CN" altLang="en-US" sz="2000" dirty="0" smtClean="0"/>
              <a:t>和 </a:t>
            </a:r>
            <a:r>
              <a:rPr lang="en-US" altLang="zh-CN" sz="2000" i="1" dirty="0" smtClean="0"/>
              <a:t>t</a:t>
            </a:r>
            <a:r>
              <a:rPr lang="en-US" altLang="zh-CN" sz="2000" dirty="0" smtClean="0"/>
              <a:t>-1 </a:t>
            </a:r>
            <a:r>
              <a:rPr lang="zh-CN" altLang="en-US" sz="2000" dirty="0" smtClean="0"/>
              <a:t>时刻</a:t>
            </a:r>
            <a:r>
              <a:rPr lang="zh-CN" altLang="en-US" sz="2000" dirty="0"/>
              <a:t>的网络状态</a:t>
            </a:r>
            <a:r>
              <a:rPr lang="zh-CN" altLang="en-US" sz="2000" dirty="0" smtClean="0"/>
              <a:t>决定</a:t>
            </a:r>
            <a:endParaRPr lang="en-US" altLang="zh-CN" sz="2000" dirty="0"/>
          </a:p>
          <a:p>
            <a:pPr marL="342900" lvl="0" indent="-342900">
              <a:lnSpc>
                <a:spcPct val="110000"/>
              </a:lnSpc>
            </a:pPr>
            <a:r>
              <a:rPr lang="en-US" altLang="zh-CN" dirty="0">
                <a:solidFill>
                  <a:schemeClr val="tx2"/>
                </a:solidFill>
                <a:ea typeface="微软雅黑" panose="020B0503020204020204" pitchFamily="34" charset="-122"/>
              </a:rPr>
              <a:t>Elman </a:t>
            </a:r>
            <a:r>
              <a:rPr lang="zh-CN" altLang="en-US" dirty="0">
                <a:solidFill>
                  <a:schemeClr val="tx2"/>
                </a:solidFill>
                <a:ea typeface="微软雅黑" panose="020B0503020204020204" pitchFamily="34" charset="-122"/>
              </a:rPr>
              <a:t>网络</a:t>
            </a:r>
            <a:endParaRPr lang="en-US" altLang="zh-CN" dirty="0">
              <a:solidFill>
                <a:schemeClr val="tx2"/>
              </a:solidFill>
              <a:ea typeface="微软雅黑" panose="020B0503020204020204" pitchFamily="34" charset="-122"/>
            </a:endParaRPr>
          </a:p>
          <a:p>
            <a:pPr marL="0" indent="0">
              <a:buNone/>
            </a:pPr>
            <a:r>
              <a:rPr lang="en-US" altLang="zh-CN" sz="2000" dirty="0" err="1"/>
              <a:t>Elamn</a:t>
            </a:r>
            <a:r>
              <a:rPr lang="en-US" altLang="zh-CN" sz="2000" dirty="0"/>
              <a:t> </a:t>
            </a:r>
            <a:r>
              <a:rPr lang="zh-CN" altLang="en-US" sz="2000" dirty="0"/>
              <a:t>网络是最常用的递归神经网络</a:t>
            </a:r>
            <a:r>
              <a:rPr lang="zh-CN" altLang="en-US" sz="2000" dirty="0" smtClean="0"/>
              <a:t>之一</a:t>
            </a:r>
            <a:r>
              <a:rPr lang="en-US" altLang="zh-CN" sz="2000" dirty="0" smtClean="0"/>
              <a:t>, </a:t>
            </a:r>
            <a:r>
              <a:rPr lang="zh-CN" altLang="en-US" sz="2000" dirty="0" smtClean="0"/>
              <a:t>结构</a:t>
            </a:r>
            <a:r>
              <a:rPr lang="zh-CN" altLang="en-US" sz="2000" dirty="0"/>
              <a:t>如</a:t>
            </a:r>
            <a:r>
              <a:rPr lang="zh-CN" altLang="en-US" sz="2000" dirty="0" smtClean="0"/>
              <a:t>图所示</a:t>
            </a:r>
            <a:r>
              <a:rPr lang="en-US" altLang="zh-CN" sz="2000" dirty="0" smtClean="0"/>
              <a:t>, </a:t>
            </a:r>
          </a:p>
          <a:p>
            <a:pPr marL="0" indent="0">
              <a:buNone/>
            </a:pPr>
            <a:r>
              <a:rPr lang="zh-CN" altLang="en-US" sz="2000" dirty="0" smtClean="0"/>
              <a:t>这种结构与前馈神经网络很相似</a:t>
            </a:r>
            <a:r>
              <a:rPr lang="en-US" altLang="zh-CN" sz="2000" dirty="0" smtClean="0"/>
              <a:t>, </a:t>
            </a:r>
            <a:r>
              <a:rPr lang="zh-CN" altLang="en-US" sz="2000" dirty="0" smtClean="0"/>
              <a:t>但是隐层神经元的输出</a:t>
            </a:r>
            <a:endParaRPr lang="en-US" altLang="zh-CN" sz="2000" dirty="0" smtClean="0"/>
          </a:p>
          <a:p>
            <a:pPr marL="0" indent="0">
              <a:buNone/>
            </a:pPr>
            <a:r>
              <a:rPr lang="zh-CN" altLang="en-US" sz="2000" dirty="0" smtClean="0"/>
              <a:t>被反馈回来</a:t>
            </a:r>
            <a:r>
              <a:rPr lang="en-US" altLang="zh-CN" sz="2000" dirty="0" smtClean="0"/>
              <a:t>, </a:t>
            </a:r>
            <a:r>
              <a:rPr lang="zh-CN" altLang="en-US" sz="2000" dirty="0" smtClean="0"/>
              <a:t>与下一时刻输入层神经元</a:t>
            </a:r>
            <a:r>
              <a:rPr lang="zh-CN" altLang="en-US" sz="2000" dirty="0"/>
              <a:t>提供</a:t>
            </a:r>
            <a:r>
              <a:rPr lang="zh-CN" altLang="en-US" sz="2000" dirty="0" smtClean="0"/>
              <a:t>的信号一起</a:t>
            </a:r>
            <a:r>
              <a:rPr lang="en-US" altLang="zh-CN" sz="2000" dirty="0" smtClean="0"/>
              <a:t>, </a:t>
            </a:r>
          </a:p>
          <a:p>
            <a:pPr marL="0" indent="0">
              <a:buNone/>
            </a:pPr>
            <a:r>
              <a:rPr lang="zh-CN" altLang="en-US" sz="2000" dirty="0" smtClean="0"/>
              <a:t>作为隐层神经元在下一时刻的输入</a:t>
            </a:r>
            <a:endParaRPr lang="en-US" altLang="zh-CN" sz="2000" dirty="0" smtClean="0"/>
          </a:p>
          <a:p>
            <a:pPr marL="342900" indent="-342900">
              <a:lnSpc>
                <a:spcPct val="120000"/>
              </a:lnSpc>
            </a:pPr>
            <a:r>
              <a:rPr lang="zh-CN" altLang="en-US" dirty="0">
                <a:solidFill>
                  <a:schemeClr val="tx2"/>
                </a:solidFill>
                <a:ea typeface="微软雅黑" panose="020B0503020204020204" pitchFamily="34" charset="-122"/>
              </a:rPr>
              <a:t>训练算法</a:t>
            </a:r>
            <a:endParaRPr lang="en-US" altLang="zh-CN" dirty="0">
              <a:solidFill>
                <a:schemeClr val="tx2"/>
              </a:solidFill>
              <a:ea typeface="微软雅黑" panose="020B0503020204020204" pitchFamily="34" charset="-122"/>
            </a:endParaRPr>
          </a:p>
          <a:p>
            <a:pPr marL="0" indent="0">
              <a:buNone/>
            </a:pPr>
            <a:r>
              <a:rPr lang="zh-CN" altLang="en-US" sz="2000" dirty="0"/>
              <a:t>推广的</a:t>
            </a:r>
            <a:r>
              <a:rPr lang="en-US" altLang="zh-CN" sz="2000" dirty="0"/>
              <a:t>BP</a:t>
            </a:r>
            <a:r>
              <a:rPr lang="zh-CN" altLang="en-US" sz="2000" dirty="0" smtClean="0"/>
              <a:t>算法</a:t>
            </a:r>
            <a:r>
              <a:rPr lang="en-US" altLang="zh-CN" sz="2000" dirty="0" smtClean="0"/>
              <a:t>. </a:t>
            </a:r>
            <a:r>
              <a:rPr lang="en-US" altLang="zh-CN" sz="2000" b="1" dirty="0" smtClean="0">
                <a:solidFill>
                  <a:srgbClr val="C30D23"/>
                </a:solidFill>
                <a:latin typeface="Verdana"/>
              </a:rPr>
              <a:t> </a:t>
            </a:r>
            <a:r>
              <a:rPr lang="en-US" altLang="zh-CN" sz="1600" dirty="0">
                <a:solidFill>
                  <a:srgbClr val="C30D23"/>
                </a:solidFill>
                <a:latin typeface="Verdana"/>
              </a:rPr>
              <a:t>[</a:t>
            </a:r>
            <a:r>
              <a:rPr lang="en-US" altLang="zh-CN" sz="1600" dirty="0" smtClean="0">
                <a:solidFill>
                  <a:srgbClr val="C30D23"/>
                </a:solidFill>
                <a:latin typeface="Verdana"/>
              </a:rPr>
              <a:t>Pineda,  </a:t>
            </a:r>
            <a:r>
              <a:rPr lang="en-US" altLang="zh-CN" sz="1600" dirty="0">
                <a:solidFill>
                  <a:srgbClr val="C30D23"/>
                </a:solidFill>
                <a:latin typeface="Verdana"/>
              </a:rPr>
              <a:t>1987</a:t>
            </a:r>
            <a:r>
              <a:rPr lang="en-US" altLang="zh-CN" sz="1600" dirty="0" smtClean="0">
                <a:solidFill>
                  <a:srgbClr val="C30D23"/>
                </a:solidFill>
                <a:latin typeface="Verdana"/>
              </a:rPr>
              <a:t>]</a:t>
            </a:r>
            <a:endParaRPr lang="en-US" altLang="zh-CN" sz="1600" dirty="0">
              <a:solidFill>
                <a:srgbClr val="C30D23"/>
              </a:solidFill>
              <a:latin typeface="Verdana"/>
            </a:endParaRPr>
          </a:p>
          <a:p>
            <a:pPr marL="0" indent="0">
              <a:buNone/>
            </a:pPr>
            <a:endParaRPr lang="en-US" altLang="zh-CN" sz="2000" dirty="0"/>
          </a:p>
          <a:p>
            <a:pPr marL="0" indent="0">
              <a:buNone/>
            </a:pPr>
            <a:endParaRPr lang="en-US" altLang="zh-CN" sz="2000" dirty="0"/>
          </a:p>
          <a:p>
            <a:endParaRPr lang="zh-CN" altLang="en-US" dirty="0"/>
          </a:p>
        </p:txBody>
      </p:sp>
    </p:spTree>
    <p:extLst>
      <p:ext uri="{BB962C8B-B14F-4D97-AF65-F5344CB8AC3E}">
        <p14:creationId xmlns:p14="http://schemas.microsoft.com/office/powerpoint/2010/main" val="14556223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5.5 </a:t>
            </a:r>
            <a:r>
              <a:rPr lang="zh-CN" altLang="en-US" dirty="0"/>
              <a:t>其他常见神经网络</a:t>
            </a:r>
          </a:p>
        </p:txBody>
      </p:sp>
      <p:sp>
        <p:nvSpPr>
          <p:cNvPr id="3" name="文本占位符 2"/>
          <p:cNvSpPr>
            <a:spLocks noGrp="1"/>
          </p:cNvSpPr>
          <p:nvPr>
            <p:ph type="body" sz="quarter" idx="13"/>
          </p:nvPr>
        </p:nvSpPr>
        <p:spPr/>
        <p:txBody>
          <a:bodyPr>
            <a:normAutofit lnSpcReduction="10000"/>
          </a:bodyPr>
          <a:lstStyle/>
          <a:p>
            <a:r>
              <a:rPr lang="en-US" altLang="zh-CN" dirty="0" smtClean="0"/>
              <a:t>Boltzmann </a:t>
            </a:r>
            <a:r>
              <a:rPr lang="zh-CN" altLang="en-US" dirty="0" smtClean="0"/>
              <a:t>机</a:t>
            </a:r>
            <a:endParaRPr lang="zh-CN" altLang="en-US" dirty="0"/>
          </a:p>
        </p:txBody>
      </p:sp>
      <p:sp>
        <p:nvSpPr>
          <p:cNvPr id="4" name="内容占位符 3"/>
          <p:cNvSpPr>
            <a:spLocks noGrp="1"/>
          </p:cNvSpPr>
          <p:nvPr>
            <p:ph sz="quarter" idx="14"/>
          </p:nvPr>
        </p:nvSpPr>
        <p:spPr>
          <a:xfrm>
            <a:off x="310319" y="1698877"/>
            <a:ext cx="8629650" cy="4343400"/>
          </a:xfrm>
        </p:spPr>
        <p:txBody>
          <a:bodyPr>
            <a:normAutofit lnSpcReduction="10000"/>
          </a:bodyPr>
          <a:lstStyle/>
          <a:p>
            <a:pPr marL="342900" indent="-342900">
              <a:lnSpc>
                <a:spcPct val="100000"/>
              </a:lnSpc>
            </a:pPr>
            <a:r>
              <a:rPr lang="zh-CN" altLang="en-US" dirty="0">
                <a:solidFill>
                  <a:schemeClr val="tx2"/>
                </a:solidFill>
                <a:ea typeface="微软雅黑" panose="020B0503020204020204" pitchFamily="34" charset="-122"/>
              </a:rPr>
              <a:t>能量模型</a:t>
            </a:r>
            <a:endParaRPr lang="en-US" altLang="zh-CN" dirty="0">
              <a:solidFill>
                <a:schemeClr val="tx2"/>
              </a:solidFill>
              <a:ea typeface="微软雅黑" panose="020B0503020204020204" pitchFamily="34" charset="-122"/>
            </a:endParaRPr>
          </a:p>
          <a:p>
            <a:pPr marL="0" indent="0">
              <a:buNone/>
            </a:pPr>
            <a:r>
              <a:rPr lang="zh-CN" altLang="en-US" sz="2000" dirty="0" smtClean="0">
                <a:latin typeface="幼圆" panose="02010509060101010101" pitchFamily="49" charset="-122"/>
              </a:rPr>
              <a:t>神经网络中有一类模型为网络定义一个“能量”</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能量最小化时网络达到理想状态</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而网络的训练就是在最小化这个能量函数</a:t>
            </a:r>
            <a:r>
              <a:rPr lang="en-US" altLang="zh-CN" sz="2000" dirty="0" smtClean="0">
                <a:latin typeface="幼圆" panose="02010509060101010101" pitchFamily="49" charset="-122"/>
              </a:rPr>
              <a:t>. </a:t>
            </a:r>
          </a:p>
          <a:p>
            <a:pPr marL="342900" indent="-342900">
              <a:lnSpc>
                <a:spcPct val="100000"/>
              </a:lnSpc>
            </a:pPr>
            <a:r>
              <a:rPr lang="en-US" altLang="zh-CN" dirty="0" smtClean="0">
                <a:solidFill>
                  <a:schemeClr val="tx2"/>
                </a:solidFill>
                <a:ea typeface="微软雅黑" panose="020B0503020204020204" pitchFamily="34" charset="-122"/>
              </a:rPr>
              <a:t>Boltzmann </a:t>
            </a:r>
            <a:r>
              <a:rPr lang="zh-CN" altLang="en-US" dirty="0" smtClean="0">
                <a:solidFill>
                  <a:schemeClr val="tx2"/>
                </a:solidFill>
                <a:ea typeface="微软雅黑" panose="020B0503020204020204" pitchFamily="34" charset="-122"/>
              </a:rPr>
              <a:t>机 </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en-US" altLang="zh-CN" sz="2000" dirty="0">
                <a:ea typeface="微软雅黑" panose="020B0503020204020204" pitchFamily="34" charset="-122"/>
              </a:rPr>
              <a:t>Boltzmann</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机就是一种基于能量的模型</a:t>
            </a:r>
            <a:endParaRPr lang="en-US" altLang="zh-CN" sz="2000" dirty="0" smtClean="0">
              <a:latin typeface="幼圆" panose="02010509060101010101" pitchFamily="49" charset="-122"/>
            </a:endParaRPr>
          </a:p>
          <a:p>
            <a:pPr marL="342900" indent="-342900">
              <a:buFont typeface="Wingdings" panose="05000000000000000000" pitchFamily="2" charset="2"/>
              <a:buChar char="l"/>
            </a:pPr>
            <a:r>
              <a:rPr lang="zh-CN" altLang="en-US" sz="2000" dirty="0" smtClean="0">
                <a:latin typeface="幼圆" panose="02010509060101010101" pitchFamily="49" charset="-122"/>
              </a:rPr>
              <a:t>结构：显层与隐层</a:t>
            </a:r>
            <a:endParaRPr lang="en-US" altLang="zh-CN" sz="2000" dirty="0" smtClean="0">
              <a:latin typeface="幼圆" panose="02010509060101010101" pitchFamily="49" charset="-122"/>
            </a:endParaRPr>
          </a:p>
          <a:p>
            <a:pPr marL="0" indent="0">
              <a:buNone/>
            </a:pPr>
            <a:r>
              <a:rPr lang="zh-CN" altLang="en-US" sz="2000" dirty="0" smtClean="0">
                <a:latin typeface="幼圆" panose="02010509060101010101" pitchFamily="49" charset="-122"/>
              </a:rPr>
              <a:t>   显</a:t>
            </a:r>
            <a:r>
              <a:rPr lang="zh-CN" altLang="en-US" sz="2000" dirty="0">
                <a:latin typeface="幼圆" panose="02010509060101010101" pitchFamily="49" charset="-122"/>
              </a:rPr>
              <a:t>层：数据的输入输出</a:t>
            </a:r>
            <a:endParaRPr lang="en-US" altLang="zh-CN" sz="2000" dirty="0">
              <a:latin typeface="幼圆" panose="02010509060101010101" pitchFamily="49" charset="-122"/>
            </a:endParaRPr>
          </a:p>
          <a:p>
            <a:pPr marL="0" indent="0">
              <a:buNone/>
            </a:pPr>
            <a:r>
              <a:rPr lang="zh-CN" altLang="en-US" sz="2000" dirty="0" smtClean="0">
                <a:latin typeface="幼圆" panose="02010509060101010101" pitchFamily="49" charset="-122"/>
              </a:rPr>
              <a:t>   隐</a:t>
            </a:r>
            <a:r>
              <a:rPr lang="zh-CN" altLang="en-US" sz="2000" dirty="0">
                <a:latin typeface="幼圆" panose="02010509060101010101" pitchFamily="49" charset="-122"/>
              </a:rPr>
              <a:t>层：数据的内在</a:t>
            </a:r>
            <a:r>
              <a:rPr lang="zh-CN" altLang="en-US" sz="2000" dirty="0" smtClean="0">
                <a:latin typeface="幼圆" panose="02010509060101010101" pitchFamily="49" charset="-122"/>
              </a:rPr>
              <a:t>表达</a:t>
            </a:r>
            <a:endParaRPr lang="en-US" altLang="zh-CN" sz="2000" dirty="0" smtClean="0">
              <a:latin typeface="幼圆" panose="02010509060101010101" pitchFamily="49" charset="-122"/>
            </a:endParaRPr>
          </a:p>
          <a:p>
            <a:pPr marL="342900" indent="-342900">
              <a:buFont typeface="Wingdings" panose="05000000000000000000" pitchFamily="2" charset="2"/>
              <a:buChar char="l"/>
            </a:pPr>
            <a:r>
              <a:rPr lang="zh-CN" altLang="en-US" sz="2000" dirty="0" smtClean="0">
                <a:latin typeface="幼圆" panose="02010509060101010101" pitchFamily="49" charset="-122"/>
              </a:rPr>
              <a:t>神经元</a:t>
            </a:r>
            <a:endParaRPr lang="en-US" altLang="zh-CN" sz="2000" dirty="0" smtClean="0">
              <a:latin typeface="幼圆" panose="02010509060101010101" pitchFamily="49" charset="-122"/>
            </a:endParaRPr>
          </a:p>
          <a:p>
            <a:pPr marL="0" indent="0">
              <a:buNone/>
            </a:pPr>
            <a:r>
              <a:rPr lang="zh-CN" altLang="en-US" sz="2000" dirty="0" smtClean="0">
                <a:latin typeface="幼圆" panose="02010509060101010101" pitchFamily="49" charset="-122"/>
              </a:rPr>
              <a:t>   布尔型</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即只能取</a:t>
            </a:r>
            <a:r>
              <a:rPr lang="en-US" altLang="zh-CN" sz="2000" dirty="0" smtClean="0">
                <a:latin typeface="幼圆" panose="02010509060101010101" pitchFamily="49" charset="-122"/>
              </a:rPr>
              <a:t>0</a:t>
            </a:r>
            <a:r>
              <a:rPr lang="zh-CN" altLang="en-US" sz="2000" dirty="0" smtClean="0">
                <a:latin typeface="幼圆" panose="02010509060101010101" pitchFamily="49" charset="-122"/>
              </a:rPr>
              <a:t>和</a:t>
            </a:r>
            <a:r>
              <a:rPr lang="en-US" altLang="zh-CN" sz="2000" dirty="0" smtClean="0">
                <a:latin typeface="幼圆" panose="02010509060101010101" pitchFamily="49" charset="-122"/>
              </a:rPr>
              <a:t>1 </a:t>
            </a:r>
            <a:r>
              <a:rPr lang="zh-CN" altLang="en-US" sz="2000" dirty="0" smtClean="0">
                <a:latin typeface="幼圆" panose="02010509060101010101" pitchFamily="49" charset="-122"/>
              </a:rPr>
              <a:t>两种状态</a:t>
            </a:r>
            <a:r>
              <a:rPr lang="en-US" altLang="zh-CN" sz="2000" dirty="0" smtClean="0">
                <a:latin typeface="幼圆" panose="02010509060101010101" pitchFamily="49" charset="-122"/>
              </a:rPr>
              <a:t>, </a:t>
            </a:r>
          </a:p>
          <a:p>
            <a:pPr marL="0" indent="0">
              <a:buNone/>
            </a:pPr>
            <a:r>
              <a:rPr lang="zh-CN" altLang="en-US" sz="2000" dirty="0" smtClean="0">
                <a:latin typeface="幼圆" panose="02010509060101010101" pitchFamily="49" charset="-122"/>
              </a:rPr>
              <a:t>   其中</a:t>
            </a:r>
            <a:r>
              <a:rPr lang="en-US" altLang="zh-CN" sz="2000" dirty="0" smtClean="0">
                <a:latin typeface="幼圆" panose="02010509060101010101" pitchFamily="49" charset="-122"/>
              </a:rPr>
              <a:t>1 </a:t>
            </a:r>
            <a:r>
              <a:rPr lang="zh-CN" altLang="en-US" sz="2000" dirty="0" smtClean="0">
                <a:latin typeface="幼圆" panose="02010509060101010101" pitchFamily="49" charset="-122"/>
              </a:rPr>
              <a:t>表示激活</a:t>
            </a:r>
            <a:r>
              <a:rPr lang="en-US" altLang="zh-CN" sz="2000" dirty="0" smtClean="0">
                <a:latin typeface="幼圆" panose="02010509060101010101" pitchFamily="49" charset="-122"/>
              </a:rPr>
              <a:t>, 0</a:t>
            </a:r>
            <a:r>
              <a:rPr lang="zh-CN" altLang="en-US" sz="2000" dirty="0" smtClean="0">
                <a:latin typeface="幼圆" panose="02010509060101010101" pitchFamily="49" charset="-122"/>
              </a:rPr>
              <a:t>表示抑制</a:t>
            </a:r>
            <a:r>
              <a:rPr lang="en-US" altLang="zh-CN" sz="2000" dirty="0" smtClean="0">
                <a:latin typeface="幼圆" panose="02010509060101010101" pitchFamily="49" charset="-122"/>
              </a:rPr>
              <a:t>. </a:t>
            </a:r>
          </a:p>
          <a:p>
            <a:pPr marL="0" indent="0">
              <a:buNone/>
            </a:pPr>
            <a:endParaRPr lang="en-US" altLang="zh-CN" sz="2000" dirty="0">
              <a:solidFill>
                <a:srgbClr val="023A91"/>
              </a:solidFill>
              <a:latin typeface="幼圆" panose="02010509060101010101" pitchFamily="49" charset="-122"/>
            </a:endParaRPr>
          </a:p>
          <a:p>
            <a:pPr marL="0" indent="0">
              <a:buNone/>
            </a:pPr>
            <a:endParaRPr lang="en-US" altLang="zh-CN" dirty="0">
              <a:solidFill>
                <a:srgbClr val="023A91"/>
              </a:solidFill>
              <a:latin typeface="微软雅黑" panose="020B0503020204020204" pitchFamily="34" charset="-122"/>
              <a:ea typeface="微软雅黑" panose="020B0503020204020204" pitchFamily="34" charset="-122"/>
            </a:endParaRPr>
          </a:p>
          <a:p>
            <a:endParaRPr lang="zh-CN" altLang="en-US" dirty="0"/>
          </a:p>
        </p:txBody>
      </p:sp>
      <p:pic>
        <p:nvPicPr>
          <p:cNvPr id="6" name="图片 5"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l="2843" r="45292" b="20185"/>
          <a:stretch/>
        </p:blipFill>
        <p:spPr>
          <a:xfrm>
            <a:off x="5283200" y="2755155"/>
            <a:ext cx="3531858" cy="3442512"/>
          </a:xfrm>
          <a:prstGeom prst="rect">
            <a:avLst/>
          </a:prstGeom>
        </p:spPr>
      </p:pic>
    </p:spTree>
    <p:extLst>
      <p:ext uri="{BB962C8B-B14F-4D97-AF65-F5344CB8AC3E}">
        <p14:creationId xmlns:p14="http://schemas.microsoft.com/office/powerpoint/2010/main" val="25215166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5.5 </a:t>
            </a:r>
            <a:r>
              <a:rPr lang="zh-CN" altLang="en-US" dirty="0"/>
              <a:t>其他常见神经网络</a:t>
            </a:r>
          </a:p>
        </p:txBody>
      </p:sp>
      <p:sp>
        <p:nvSpPr>
          <p:cNvPr id="3" name="文本占位符 2"/>
          <p:cNvSpPr>
            <a:spLocks noGrp="1"/>
          </p:cNvSpPr>
          <p:nvPr>
            <p:ph type="body" sz="quarter" idx="13"/>
          </p:nvPr>
        </p:nvSpPr>
        <p:spPr/>
        <p:txBody>
          <a:bodyPr>
            <a:normAutofit lnSpcReduction="10000"/>
          </a:bodyPr>
          <a:lstStyle/>
          <a:p>
            <a:r>
              <a:rPr lang="en-US" altLang="zh-CN" dirty="0" smtClean="0"/>
              <a:t>Boltzmann </a:t>
            </a:r>
            <a:r>
              <a:rPr lang="zh-CN" altLang="en-US" dirty="0" smtClean="0"/>
              <a:t>机 </a:t>
            </a:r>
            <a:r>
              <a:rPr lang="en-US" altLang="zh-CN" sz="1600" dirty="0" smtClean="0">
                <a:solidFill>
                  <a:srgbClr val="C30D23"/>
                </a:solidFill>
              </a:rPr>
              <a:t>[</a:t>
            </a:r>
            <a:r>
              <a:rPr lang="en-US" altLang="zh-CN" sz="1600" dirty="0">
                <a:solidFill>
                  <a:srgbClr val="C30D23"/>
                </a:solidFill>
              </a:rPr>
              <a:t>Ackley et </a:t>
            </a:r>
            <a:r>
              <a:rPr lang="en-US" altLang="zh-CN" sz="1600" dirty="0" smtClean="0">
                <a:solidFill>
                  <a:srgbClr val="C30D23"/>
                </a:solidFill>
              </a:rPr>
              <a:t>al. ,  </a:t>
            </a:r>
            <a:r>
              <a:rPr lang="en-US" altLang="zh-CN" sz="1600" dirty="0">
                <a:solidFill>
                  <a:srgbClr val="C30D23"/>
                </a:solidFill>
              </a:rPr>
              <a:t>1985]</a:t>
            </a:r>
            <a:endParaRPr lang="zh-CN" altLang="en-US" sz="1600" dirty="0">
              <a:solidFill>
                <a:srgbClr val="C30D23"/>
              </a:solidFill>
            </a:endParaRPr>
          </a:p>
        </p:txBody>
      </p:sp>
      <p:sp>
        <p:nvSpPr>
          <p:cNvPr id="4" name="内容占位符 3"/>
          <p:cNvSpPr>
            <a:spLocks noGrp="1"/>
          </p:cNvSpPr>
          <p:nvPr>
            <p:ph sz="quarter" idx="14"/>
          </p:nvPr>
        </p:nvSpPr>
        <p:spPr/>
        <p:txBody>
          <a:bodyPr>
            <a:normAutofit/>
          </a:bodyPr>
          <a:lstStyle/>
          <a:p>
            <a:pPr marL="342900" indent="-342900">
              <a:lnSpc>
                <a:spcPct val="100000"/>
              </a:lnSpc>
            </a:pPr>
            <a:r>
              <a:rPr lang="en-US" altLang="zh-CN" dirty="0">
                <a:solidFill>
                  <a:schemeClr val="tx2"/>
                </a:solidFill>
                <a:ea typeface="微软雅黑" panose="020B0503020204020204" pitchFamily="34" charset="-122"/>
              </a:rPr>
              <a:t>Boltzmann </a:t>
            </a:r>
            <a:r>
              <a:rPr lang="zh-CN" altLang="en-US" dirty="0">
                <a:solidFill>
                  <a:schemeClr val="tx2"/>
                </a:solidFill>
                <a:ea typeface="微软雅黑" panose="020B0503020204020204" pitchFamily="34" charset="-122"/>
              </a:rPr>
              <a:t>机能量</a:t>
            </a:r>
            <a:endParaRPr lang="en-US" altLang="zh-CN" dirty="0">
              <a:solidFill>
                <a:schemeClr val="tx2"/>
              </a:solidFill>
              <a:ea typeface="微软雅黑" panose="020B0503020204020204" pitchFamily="34" charset="-122"/>
            </a:endParaRPr>
          </a:p>
          <a:p>
            <a:pPr marL="0" indent="0">
              <a:buNone/>
            </a:pPr>
            <a:r>
              <a:rPr lang="zh-CN" altLang="en-US" sz="2000" dirty="0" smtClean="0">
                <a:latin typeface="幼圆" panose="02010509060101010101" pitchFamily="49" charset="-122"/>
              </a:rPr>
              <a:t>  令状态向量          </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则其对应的</a:t>
            </a:r>
            <a:r>
              <a:rPr lang="en-US" altLang="zh-CN" sz="2000" dirty="0" smtClean="0">
                <a:ea typeface="微软雅黑" panose="020B0503020204020204" pitchFamily="34" charset="-122"/>
              </a:rPr>
              <a:t>Boltzmann </a:t>
            </a:r>
            <a:r>
              <a:rPr lang="zh-CN" altLang="en-US" sz="2000" dirty="0" smtClean="0">
                <a:latin typeface="幼圆" panose="02010509060101010101" pitchFamily="49" charset="-122"/>
              </a:rPr>
              <a:t>机能量定义为</a:t>
            </a:r>
            <a:endParaRPr lang="en-US" altLang="zh-CN" sz="2000" dirty="0">
              <a:latin typeface="幼圆" panose="02010509060101010101" pitchFamily="49" charset="-122"/>
            </a:endParaRPr>
          </a:p>
          <a:p>
            <a:pPr marL="0" indent="0">
              <a:buNone/>
            </a:pPr>
            <a:endParaRPr lang="en-US" altLang="zh-CN" sz="2000" dirty="0">
              <a:latin typeface="幼圆" panose="02010509060101010101" pitchFamily="49" charset="-122"/>
            </a:endParaRPr>
          </a:p>
          <a:p>
            <a:pPr marL="0" indent="0">
              <a:lnSpc>
                <a:spcPct val="150000"/>
              </a:lnSpc>
              <a:buNone/>
            </a:pPr>
            <a:r>
              <a:rPr lang="zh-CN" altLang="en-US" sz="2000" dirty="0" smtClean="0">
                <a:latin typeface="幼圆" panose="02010509060101010101" pitchFamily="49" charset="-122"/>
              </a:rPr>
              <a:t>  其中    表示两个神经元之间的连接</a:t>
            </a:r>
            <a:r>
              <a:rPr lang="zh-CN" altLang="en-US" dirty="0" smtClean="0">
                <a:latin typeface="幼圆" panose="02010509060101010101" pitchFamily="49" charset="-122"/>
              </a:rPr>
              <a:t>权值</a:t>
            </a:r>
            <a:r>
              <a:rPr lang="en-US" altLang="zh-CN" dirty="0" smtClean="0">
                <a:latin typeface="幼圆" panose="02010509060101010101" pitchFamily="49" charset="-122"/>
              </a:rPr>
              <a:t>, </a:t>
            </a:r>
            <a:r>
              <a:rPr lang="zh-CN" altLang="en-US" dirty="0" smtClean="0">
                <a:latin typeface="幼圆" panose="02010509060101010101" pitchFamily="49" charset="-122"/>
              </a:rPr>
              <a:t>  表示神经元的阈值</a:t>
            </a:r>
            <a:r>
              <a:rPr lang="en-US" altLang="zh-CN" dirty="0" smtClean="0">
                <a:latin typeface="幼圆" panose="02010509060101010101" pitchFamily="49" charset="-122"/>
              </a:rPr>
              <a:t>. </a:t>
            </a:r>
          </a:p>
          <a:p>
            <a:pPr marL="342900" indent="-342900">
              <a:lnSpc>
                <a:spcPct val="100000"/>
              </a:lnSpc>
            </a:pPr>
            <a:r>
              <a:rPr lang="en-US" altLang="zh-CN" dirty="0">
                <a:solidFill>
                  <a:schemeClr val="tx2"/>
                </a:solidFill>
                <a:ea typeface="微软雅黑" panose="020B0503020204020204" pitchFamily="34" charset="-122"/>
              </a:rPr>
              <a:t>Boltzmann </a:t>
            </a:r>
            <a:r>
              <a:rPr lang="zh-CN" altLang="en-US" dirty="0">
                <a:solidFill>
                  <a:schemeClr val="tx2"/>
                </a:solidFill>
                <a:ea typeface="微软雅黑" panose="020B0503020204020204" pitchFamily="34" charset="-122"/>
              </a:rPr>
              <a:t>分布</a:t>
            </a:r>
            <a:endParaRPr lang="en-US" altLang="zh-CN" dirty="0">
              <a:solidFill>
                <a:schemeClr val="tx2"/>
              </a:solidFill>
              <a:ea typeface="微软雅黑" panose="020B0503020204020204" pitchFamily="34" charset="-122"/>
            </a:endParaRPr>
          </a:p>
          <a:p>
            <a:pPr marL="0" indent="0">
              <a:lnSpc>
                <a:spcPct val="100000"/>
              </a:lnSpc>
              <a:buNone/>
            </a:pPr>
            <a:r>
              <a:rPr lang="zh-CN" altLang="en-US" sz="2000" dirty="0" smtClean="0">
                <a:latin typeface="幼圆" panose="02010509060101010101" pitchFamily="49" charset="-122"/>
              </a:rPr>
              <a:t>网络中的神经元以任意不依赖与输入值得顺序进行更新</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则网络最终将达到</a:t>
            </a:r>
            <a:r>
              <a:rPr lang="en-US" altLang="zh-CN" sz="2000" dirty="0" smtClean="0">
                <a:latin typeface="幼圆" panose="02010509060101010101" pitchFamily="49" charset="-122"/>
              </a:rPr>
              <a:t> </a:t>
            </a:r>
            <a:r>
              <a:rPr lang="en-US" altLang="zh-CN" sz="2000" dirty="0" smtClean="0">
                <a:ea typeface="微软雅黑" panose="020B0503020204020204" pitchFamily="34" charset="-122"/>
              </a:rPr>
              <a:t>Boltzmann </a:t>
            </a:r>
            <a:r>
              <a:rPr lang="zh-CN" altLang="en-US" sz="2000" dirty="0" smtClean="0">
                <a:latin typeface="幼圆" panose="02010509060101010101" pitchFamily="49" charset="-122"/>
              </a:rPr>
              <a:t>分布</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此时状态向量出现的概率将仅由其能量与所有可能状态向量的能量确定：</a:t>
            </a:r>
            <a:endParaRPr lang="en-US" altLang="zh-CN" sz="2000" dirty="0" smtClean="0">
              <a:latin typeface="幼圆" panose="02010509060101010101" pitchFamily="49" charset="-122"/>
            </a:endParaRPr>
          </a:p>
          <a:p>
            <a:pPr marL="0" indent="0">
              <a:buNone/>
            </a:pPr>
            <a:endParaRPr lang="en-US" altLang="zh-CN" sz="2000" dirty="0">
              <a:solidFill>
                <a:srgbClr val="023A91"/>
              </a:solidFill>
              <a:latin typeface="幼圆" panose="02010509060101010101" pitchFamily="49" charset="-122"/>
            </a:endParaRPr>
          </a:p>
          <a:p>
            <a:pPr marL="0" indent="0">
              <a:buNone/>
            </a:pPr>
            <a:endParaRPr lang="en-US" altLang="zh-CN" dirty="0">
              <a:solidFill>
                <a:srgbClr val="023A91"/>
              </a:solidFill>
              <a:latin typeface="微软雅黑" panose="020B0503020204020204" pitchFamily="34" charset="-122"/>
              <a:ea typeface="微软雅黑" panose="020B0503020204020204" pitchFamily="34" charset="-122"/>
            </a:endParaRPr>
          </a:p>
          <a:p>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3729333276"/>
              </p:ext>
            </p:extLst>
          </p:nvPr>
        </p:nvGraphicFramePr>
        <p:xfrm>
          <a:off x="2135529" y="2604916"/>
          <a:ext cx="5053153" cy="427174"/>
        </p:xfrm>
        <a:graphic>
          <a:graphicData uri="http://schemas.openxmlformats.org/presentationml/2006/ole">
            <mc:AlternateContent xmlns:mc="http://schemas.openxmlformats.org/markup-compatibility/2006">
              <mc:Choice xmlns:v="urn:schemas-microsoft-com:vml" Requires="v">
                <p:oleObj spid="_x0000_s14478" name="Formula" r:id="rId3" imgW="2762280" imgH="234000" progId="Equation.Ribbit">
                  <p:embed/>
                </p:oleObj>
              </mc:Choice>
              <mc:Fallback>
                <p:oleObj name="Formula" r:id="rId3" imgW="2762280" imgH="234000" progId="Equation.Ribbit">
                  <p:embed/>
                  <p:pic>
                    <p:nvPicPr>
                      <p:cNvPr id="0" name=""/>
                      <p:cNvPicPr/>
                      <p:nvPr/>
                    </p:nvPicPr>
                    <p:blipFill>
                      <a:blip r:embed="rId4"/>
                      <a:stretch>
                        <a:fillRect/>
                      </a:stretch>
                    </p:blipFill>
                    <p:spPr>
                      <a:xfrm>
                        <a:off x="2135529" y="2604916"/>
                        <a:ext cx="5053153" cy="427174"/>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967780901"/>
              </p:ext>
            </p:extLst>
          </p:nvPr>
        </p:nvGraphicFramePr>
        <p:xfrm>
          <a:off x="2012285" y="2208438"/>
          <a:ext cx="1232864" cy="312400"/>
        </p:xfrm>
        <a:graphic>
          <a:graphicData uri="http://schemas.openxmlformats.org/presentationml/2006/ole">
            <mc:AlternateContent xmlns:mc="http://schemas.openxmlformats.org/markup-compatibility/2006">
              <mc:Choice xmlns:v="urn:schemas-microsoft-com:vml" Requires="v">
                <p:oleObj spid="_x0000_s14479" name="Formula" r:id="rId5" imgW="701280" imgH="177840" progId="Equation.Ribbit">
                  <p:embed/>
                </p:oleObj>
              </mc:Choice>
              <mc:Fallback>
                <p:oleObj name="Formula" r:id="rId5" imgW="701280" imgH="177840" progId="Equation.Ribbit">
                  <p:embed/>
                  <p:pic>
                    <p:nvPicPr>
                      <p:cNvPr id="0" name=""/>
                      <p:cNvPicPr/>
                      <p:nvPr/>
                    </p:nvPicPr>
                    <p:blipFill>
                      <a:blip r:embed="rId6"/>
                      <a:stretch>
                        <a:fillRect/>
                      </a:stretch>
                    </p:blipFill>
                    <p:spPr>
                      <a:xfrm>
                        <a:off x="2012285" y="2208438"/>
                        <a:ext cx="1232864" cy="3124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140023"/>
              </p:ext>
            </p:extLst>
          </p:nvPr>
        </p:nvGraphicFramePr>
        <p:xfrm>
          <a:off x="1164805" y="3194136"/>
          <a:ext cx="420928" cy="289819"/>
        </p:xfrm>
        <a:graphic>
          <a:graphicData uri="http://schemas.openxmlformats.org/presentationml/2006/ole">
            <mc:AlternateContent xmlns:mc="http://schemas.openxmlformats.org/markup-compatibility/2006">
              <mc:Choice xmlns:v="urn:schemas-microsoft-com:vml" Requires="v">
                <p:oleObj spid="_x0000_s14480" name="Formula" r:id="rId7" imgW="194400" imgH="133560" progId="Equation.Ribbit">
                  <p:embed/>
                </p:oleObj>
              </mc:Choice>
              <mc:Fallback>
                <p:oleObj name="Formula" r:id="rId7" imgW="194400" imgH="133560" progId="Equation.Ribbit">
                  <p:embed/>
                  <p:pic>
                    <p:nvPicPr>
                      <p:cNvPr id="0" name=""/>
                      <p:cNvPicPr/>
                      <p:nvPr/>
                    </p:nvPicPr>
                    <p:blipFill>
                      <a:blip r:embed="rId8"/>
                      <a:stretch>
                        <a:fillRect/>
                      </a:stretch>
                    </p:blipFill>
                    <p:spPr>
                      <a:xfrm>
                        <a:off x="1164805" y="3194136"/>
                        <a:ext cx="420928" cy="289819"/>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825259181"/>
              </p:ext>
            </p:extLst>
          </p:nvPr>
        </p:nvGraphicFramePr>
        <p:xfrm>
          <a:off x="5469763" y="3134339"/>
          <a:ext cx="236558" cy="341318"/>
        </p:xfrm>
        <a:graphic>
          <a:graphicData uri="http://schemas.openxmlformats.org/presentationml/2006/ole">
            <mc:AlternateContent xmlns:mc="http://schemas.openxmlformats.org/markup-compatibility/2006">
              <mc:Choice xmlns:v="urn:schemas-microsoft-com:vml" Requires="v">
                <p:oleObj spid="_x0000_s14481" name="Formula" r:id="rId9" imgW="110520" imgH="160200" progId="Equation.Ribbit">
                  <p:embed/>
                </p:oleObj>
              </mc:Choice>
              <mc:Fallback>
                <p:oleObj name="Formula" r:id="rId9" imgW="110520" imgH="160200" progId="Equation.Ribbit">
                  <p:embed/>
                  <p:pic>
                    <p:nvPicPr>
                      <p:cNvPr id="0" name=""/>
                      <p:cNvPicPr/>
                      <p:nvPr/>
                    </p:nvPicPr>
                    <p:blipFill>
                      <a:blip r:embed="rId10"/>
                      <a:stretch>
                        <a:fillRect/>
                      </a:stretch>
                    </p:blipFill>
                    <p:spPr>
                      <a:xfrm>
                        <a:off x="5469763" y="3134339"/>
                        <a:ext cx="236558" cy="341318"/>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386232889"/>
              </p:ext>
            </p:extLst>
          </p:nvPr>
        </p:nvGraphicFramePr>
        <p:xfrm>
          <a:off x="3606777" y="5240562"/>
          <a:ext cx="2099544" cy="555954"/>
        </p:xfrm>
        <a:graphic>
          <a:graphicData uri="http://schemas.openxmlformats.org/presentationml/2006/ole">
            <mc:AlternateContent xmlns:mc="http://schemas.openxmlformats.org/markup-compatibility/2006">
              <mc:Choice xmlns:v="urn:schemas-microsoft-com:vml" Requires="v">
                <p:oleObj spid="_x0000_s14482" name="Formula" r:id="rId11" imgW="1019880" imgH="269280" progId="Equation.Ribbit">
                  <p:embed/>
                </p:oleObj>
              </mc:Choice>
              <mc:Fallback>
                <p:oleObj name="Formula" r:id="rId11" imgW="1019880" imgH="269280" progId="Equation.Ribbit">
                  <p:embed/>
                  <p:pic>
                    <p:nvPicPr>
                      <p:cNvPr id="0" name=""/>
                      <p:cNvPicPr/>
                      <p:nvPr/>
                    </p:nvPicPr>
                    <p:blipFill>
                      <a:blip r:embed="rId12"/>
                      <a:stretch>
                        <a:fillRect/>
                      </a:stretch>
                    </p:blipFill>
                    <p:spPr>
                      <a:xfrm>
                        <a:off x="3606777" y="5240562"/>
                        <a:ext cx="2099544" cy="555954"/>
                      </a:xfrm>
                      <a:prstGeom prst="rect">
                        <a:avLst/>
                      </a:prstGeom>
                    </p:spPr>
                  </p:pic>
                </p:oleObj>
              </mc:Fallback>
            </mc:AlternateContent>
          </a:graphicData>
        </a:graphic>
      </p:graphicFrame>
    </p:spTree>
    <p:extLst>
      <p:ext uri="{BB962C8B-B14F-4D97-AF65-F5344CB8AC3E}">
        <p14:creationId xmlns:p14="http://schemas.microsoft.com/office/powerpoint/2010/main" val="39799495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5.5 </a:t>
            </a:r>
            <a:r>
              <a:rPr lang="zh-CN" altLang="en-US" dirty="0"/>
              <a:t>其他常见神经网络</a:t>
            </a:r>
          </a:p>
        </p:txBody>
      </p:sp>
      <p:sp>
        <p:nvSpPr>
          <p:cNvPr id="3" name="文本占位符 2"/>
          <p:cNvSpPr>
            <a:spLocks noGrp="1"/>
          </p:cNvSpPr>
          <p:nvPr>
            <p:ph type="body" sz="quarter" idx="13"/>
          </p:nvPr>
        </p:nvSpPr>
        <p:spPr/>
        <p:txBody>
          <a:bodyPr>
            <a:normAutofit lnSpcReduction="10000"/>
          </a:bodyPr>
          <a:lstStyle/>
          <a:p>
            <a:r>
              <a:rPr lang="en-US" altLang="zh-CN" dirty="0" smtClean="0"/>
              <a:t>Boltzmann </a:t>
            </a:r>
            <a:r>
              <a:rPr lang="zh-CN" altLang="en-US" dirty="0" smtClean="0"/>
              <a:t>机 </a:t>
            </a:r>
            <a:r>
              <a:rPr lang="en-US" altLang="zh-CN" sz="1600" dirty="0" smtClean="0">
                <a:solidFill>
                  <a:srgbClr val="C30D23"/>
                </a:solidFill>
              </a:rPr>
              <a:t>[</a:t>
            </a:r>
            <a:r>
              <a:rPr lang="en-US" altLang="zh-CN" sz="1600" dirty="0">
                <a:solidFill>
                  <a:srgbClr val="C30D23"/>
                </a:solidFill>
              </a:rPr>
              <a:t>Ackley et </a:t>
            </a:r>
            <a:r>
              <a:rPr lang="en-US" altLang="zh-CN" sz="1600" dirty="0" smtClean="0">
                <a:solidFill>
                  <a:srgbClr val="C30D23"/>
                </a:solidFill>
              </a:rPr>
              <a:t>al. ,  </a:t>
            </a:r>
            <a:r>
              <a:rPr lang="en-US" altLang="zh-CN" sz="1600" dirty="0">
                <a:solidFill>
                  <a:srgbClr val="C30D23"/>
                </a:solidFill>
              </a:rPr>
              <a:t>1985]</a:t>
            </a:r>
            <a:endParaRPr lang="zh-CN" altLang="en-US" sz="1600" dirty="0">
              <a:solidFill>
                <a:srgbClr val="C30D23"/>
              </a:solidFill>
            </a:endParaRPr>
          </a:p>
        </p:txBody>
      </p:sp>
      <p:sp>
        <p:nvSpPr>
          <p:cNvPr id="4" name="内容占位符 3"/>
          <p:cNvSpPr>
            <a:spLocks noGrp="1"/>
          </p:cNvSpPr>
          <p:nvPr>
            <p:ph sz="quarter" idx="14"/>
          </p:nvPr>
        </p:nvSpPr>
        <p:spPr>
          <a:xfrm>
            <a:off x="260349" y="1720513"/>
            <a:ext cx="4293116" cy="4343400"/>
          </a:xfrm>
        </p:spPr>
        <p:txBody>
          <a:bodyPr>
            <a:normAutofit/>
          </a:bodyPr>
          <a:lstStyle/>
          <a:p>
            <a:r>
              <a:rPr lang="en-US" altLang="zh-CN" dirty="0">
                <a:solidFill>
                  <a:schemeClr val="tx2"/>
                </a:solidFill>
                <a:ea typeface="微软雅黑" panose="020B0503020204020204" pitchFamily="34" charset="-122"/>
              </a:rPr>
              <a:t>Boltzmann</a:t>
            </a:r>
            <a:r>
              <a:rPr lang="en-US" altLang="zh-CN" dirty="0">
                <a:latin typeface="幼圆" panose="02010509060101010101" pitchFamily="49" charset="-122"/>
              </a:rPr>
              <a:t> </a:t>
            </a:r>
            <a:r>
              <a:rPr lang="zh-CN" altLang="en-US" dirty="0">
                <a:solidFill>
                  <a:schemeClr val="tx2"/>
                </a:solidFill>
                <a:ea typeface="微软雅黑" panose="020B0503020204020204" pitchFamily="34" charset="-122"/>
              </a:rPr>
              <a:t>机训练</a:t>
            </a:r>
            <a:endParaRPr lang="en-US" altLang="zh-CN" dirty="0">
              <a:solidFill>
                <a:schemeClr val="tx2"/>
              </a:solidFill>
              <a:ea typeface="微软雅黑" panose="020B0503020204020204" pitchFamily="34" charset="-122"/>
            </a:endParaRPr>
          </a:p>
          <a:p>
            <a:pPr marL="342900" indent="-342900">
              <a:lnSpc>
                <a:spcPct val="100000"/>
              </a:lnSpc>
              <a:buFont typeface="Wingdings" panose="05000000000000000000" pitchFamily="2" charset="2"/>
              <a:buChar char="l"/>
            </a:pPr>
            <a:r>
              <a:rPr lang="zh-CN" altLang="en-US" sz="2000" dirty="0" smtClean="0">
                <a:latin typeface="幼圆" panose="02010509060101010101" pitchFamily="49" charset="-122"/>
              </a:rPr>
              <a:t>将每个训练样本视为一个状态向量</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使其出现的概率尽可能大</a:t>
            </a:r>
            <a:r>
              <a:rPr lang="en-US" altLang="zh-CN" sz="2000" dirty="0" smtClean="0">
                <a:latin typeface="幼圆" panose="02010509060101010101" pitchFamily="49" charset="-122"/>
              </a:rPr>
              <a:t> </a:t>
            </a:r>
          </a:p>
          <a:p>
            <a:pPr marL="342900" indent="-342900">
              <a:lnSpc>
                <a:spcPct val="100000"/>
              </a:lnSpc>
              <a:buFont typeface="Wingdings" panose="05000000000000000000" pitchFamily="2" charset="2"/>
              <a:buChar char="l"/>
            </a:pPr>
            <a:r>
              <a:rPr lang="zh-CN" altLang="en-US" sz="2000" dirty="0" smtClean="0">
                <a:latin typeface="幼圆" panose="02010509060101010101" pitchFamily="49" charset="-122"/>
              </a:rPr>
              <a:t>标准的 </a:t>
            </a:r>
            <a:r>
              <a:rPr lang="en-US" altLang="zh-CN" sz="2000" dirty="0" smtClean="0">
                <a:ea typeface="微软雅黑" panose="020B0503020204020204" pitchFamily="34" charset="-122"/>
              </a:rPr>
              <a:t>Boltzmann</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机是一个全连接图</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训练网络的复杂度很高</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这使其难以用于解决现实任务</a:t>
            </a:r>
            <a:endParaRPr lang="en-US" altLang="zh-CN" sz="2000" dirty="0" smtClean="0">
              <a:latin typeface="幼圆" panose="02010509060101010101" pitchFamily="49" charset="-122"/>
            </a:endParaRPr>
          </a:p>
          <a:p>
            <a:pPr marL="342900" indent="-342900">
              <a:lnSpc>
                <a:spcPct val="100000"/>
              </a:lnSpc>
              <a:buFont typeface="Wingdings" panose="05000000000000000000" pitchFamily="2" charset="2"/>
              <a:buChar char="l"/>
            </a:pPr>
            <a:r>
              <a:rPr lang="zh-CN" altLang="en-US" sz="2000" dirty="0" smtClean="0">
                <a:latin typeface="幼圆" panose="02010509060101010101" pitchFamily="49" charset="-122"/>
              </a:rPr>
              <a:t>现实中常用受限 </a:t>
            </a:r>
            <a:r>
              <a:rPr lang="en-US" altLang="zh-CN" sz="2000" dirty="0" smtClean="0">
                <a:ea typeface="微软雅黑" panose="020B0503020204020204" pitchFamily="34" charset="-122"/>
              </a:rPr>
              <a:t>Boltzmann</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机</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简称</a:t>
            </a:r>
            <a:r>
              <a:rPr lang="en-US" altLang="zh-CN" sz="2000" dirty="0" smtClean="0">
                <a:latin typeface="幼圆" panose="02010509060101010101" pitchFamily="49" charset="-122"/>
              </a:rPr>
              <a:t>RBM. RBM </a:t>
            </a:r>
            <a:r>
              <a:rPr lang="zh-CN" altLang="en-US" sz="2000" dirty="0" smtClean="0">
                <a:latin typeface="幼圆" panose="02010509060101010101" pitchFamily="49" charset="-122"/>
              </a:rPr>
              <a:t>仅保留显层与隐层之间的连接</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从而将</a:t>
            </a:r>
            <a:r>
              <a:rPr lang="en-US" altLang="zh-CN" sz="2000" dirty="0" smtClean="0">
                <a:ea typeface="微软雅黑" panose="020B0503020204020204" pitchFamily="34" charset="-122"/>
              </a:rPr>
              <a:t>Boltzmann</a:t>
            </a:r>
            <a:r>
              <a:rPr lang="zh-CN" altLang="en-US" sz="2000" dirty="0" smtClean="0">
                <a:latin typeface="幼圆" panose="02010509060101010101" pitchFamily="49" charset="-122"/>
              </a:rPr>
              <a:t>机结构有完全图简化为二部图</a:t>
            </a:r>
            <a:r>
              <a:rPr lang="en-US" altLang="zh-CN" sz="2000" dirty="0" smtClean="0">
                <a:latin typeface="幼圆" panose="02010509060101010101" pitchFamily="49" charset="-122"/>
              </a:rPr>
              <a:t> </a:t>
            </a:r>
            <a:endParaRPr lang="en-US" altLang="zh-CN" sz="2000" dirty="0">
              <a:latin typeface="幼圆" panose="02010509060101010101" pitchFamily="49" charset="-122"/>
            </a:endParaRPr>
          </a:p>
          <a:p>
            <a:pPr marL="0" indent="0">
              <a:buNone/>
            </a:pPr>
            <a:endParaRPr lang="en-US" altLang="zh-CN" dirty="0">
              <a:solidFill>
                <a:srgbClr val="023A91"/>
              </a:solidFill>
              <a:latin typeface="微软雅黑" panose="020B0503020204020204" pitchFamily="34" charset="-122"/>
              <a:ea typeface="微软雅黑" panose="020B0503020204020204" pitchFamily="34" charset="-122"/>
            </a:endParaRPr>
          </a:p>
          <a:p>
            <a:endParaRPr lang="zh-CN" altLang="en-US" dirty="0"/>
          </a:p>
        </p:txBody>
      </p:sp>
      <p:pic>
        <p:nvPicPr>
          <p:cNvPr id="11" name="图片 10"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l="3583" r="5514"/>
          <a:stretch/>
        </p:blipFill>
        <p:spPr>
          <a:xfrm>
            <a:off x="4476377" y="2062721"/>
            <a:ext cx="4548094" cy="3168911"/>
          </a:xfrm>
          <a:prstGeom prst="rect">
            <a:avLst/>
          </a:prstGeom>
        </p:spPr>
      </p:pic>
    </p:spTree>
    <p:extLst>
      <p:ext uri="{BB962C8B-B14F-4D97-AF65-F5344CB8AC3E}">
        <p14:creationId xmlns:p14="http://schemas.microsoft.com/office/powerpoint/2010/main" val="7295153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5.5 </a:t>
            </a:r>
            <a:r>
              <a:rPr lang="zh-CN" altLang="en-US" dirty="0"/>
              <a:t>其他常见神经网络</a:t>
            </a:r>
          </a:p>
        </p:txBody>
      </p:sp>
      <p:sp>
        <p:nvSpPr>
          <p:cNvPr id="3" name="文本占位符 2"/>
          <p:cNvSpPr>
            <a:spLocks noGrp="1"/>
          </p:cNvSpPr>
          <p:nvPr>
            <p:ph type="body" sz="quarter" idx="13"/>
          </p:nvPr>
        </p:nvSpPr>
        <p:spPr/>
        <p:txBody>
          <a:bodyPr>
            <a:normAutofit lnSpcReduction="10000"/>
          </a:bodyPr>
          <a:lstStyle/>
          <a:p>
            <a:r>
              <a:rPr lang="zh-CN" altLang="en-US" dirty="0" smtClean="0"/>
              <a:t>受限 </a:t>
            </a:r>
            <a:r>
              <a:rPr lang="en-US" altLang="zh-CN" dirty="0" smtClean="0"/>
              <a:t>Boltzmann </a:t>
            </a:r>
            <a:r>
              <a:rPr lang="zh-CN" altLang="en-US" dirty="0" smtClean="0"/>
              <a:t>机 </a:t>
            </a:r>
            <a:r>
              <a:rPr lang="en-US" altLang="zh-CN" sz="1600" dirty="0" smtClean="0">
                <a:solidFill>
                  <a:srgbClr val="C30D23"/>
                </a:solidFill>
              </a:rPr>
              <a:t>[</a:t>
            </a:r>
            <a:r>
              <a:rPr lang="en-US" altLang="zh-CN" sz="1600" dirty="0">
                <a:solidFill>
                  <a:srgbClr val="C30D23"/>
                </a:solidFill>
              </a:rPr>
              <a:t>Ackley et </a:t>
            </a:r>
            <a:r>
              <a:rPr lang="en-US" altLang="zh-CN" sz="1600" dirty="0" smtClean="0">
                <a:solidFill>
                  <a:srgbClr val="C30D23"/>
                </a:solidFill>
              </a:rPr>
              <a:t>al. ,  </a:t>
            </a:r>
            <a:r>
              <a:rPr lang="en-US" altLang="zh-CN" sz="1600" dirty="0">
                <a:solidFill>
                  <a:srgbClr val="C30D23"/>
                </a:solidFill>
              </a:rPr>
              <a:t>1985]</a:t>
            </a:r>
            <a:endParaRPr lang="zh-CN" altLang="en-US" sz="1600" dirty="0">
              <a:solidFill>
                <a:srgbClr val="C30D23"/>
              </a:solidFill>
            </a:endParaRPr>
          </a:p>
        </p:txBody>
      </p:sp>
      <p:sp>
        <p:nvSpPr>
          <p:cNvPr id="4" name="内容占位符 3"/>
          <p:cNvSpPr>
            <a:spLocks noGrp="1"/>
          </p:cNvSpPr>
          <p:nvPr>
            <p:ph sz="quarter" idx="14"/>
          </p:nvPr>
        </p:nvSpPr>
        <p:spPr>
          <a:xfrm>
            <a:off x="260349" y="1720513"/>
            <a:ext cx="8803332" cy="4343400"/>
          </a:xfrm>
        </p:spPr>
        <p:txBody>
          <a:bodyPr>
            <a:normAutofit/>
          </a:bodyPr>
          <a:lstStyle/>
          <a:p>
            <a:r>
              <a:rPr lang="zh-CN" altLang="en-US" dirty="0" smtClean="0">
                <a:latin typeface="幼圆" panose="02010509060101010101" pitchFamily="49" charset="-122"/>
              </a:rPr>
              <a:t>受限 </a:t>
            </a:r>
            <a:r>
              <a:rPr lang="en-US" altLang="zh-CN" dirty="0" smtClean="0">
                <a:ea typeface="微软雅黑" panose="020B0503020204020204" pitchFamily="34" charset="-122"/>
              </a:rPr>
              <a:t>Boltzmann </a:t>
            </a:r>
            <a:r>
              <a:rPr lang="zh-CN" altLang="en-US" dirty="0" smtClean="0">
                <a:latin typeface="幼圆" panose="02010509060101010101" pitchFamily="49" charset="-122"/>
              </a:rPr>
              <a:t>机常用</a:t>
            </a:r>
            <a:r>
              <a:rPr lang="zh-CN" altLang="en-US" dirty="0" smtClean="0">
                <a:solidFill>
                  <a:srgbClr val="C00000"/>
                </a:solidFill>
                <a:latin typeface="幼圆" panose="02010509060101010101" pitchFamily="49" charset="-122"/>
              </a:rPr>
              <a:t>“对比散度”</a:t>
            </a:r>
            <a:r>
              <a:rPr lang="en-US" altLang="zh-CN" dirty="0" smtClean="0">
                <a:latin typeface="幼圆" panose="02010509060101010101" pitchFamily="49" charset="-122"/>
              </a:rPr>
              <a:t>(</a:t>
            </a:r>
            <a:r>
              <a:rPr lang="zh-CN" altLang="en-US" dirty="0" smtClean="0">
                <a:latin typeface="幼圆" panose="02010509060101010101" pitchFamily="49" charset="-122"/>
              </a:rPr>
              <a:t>简称</a:t>
            </a:r>
            <a:r>
              <a:rPr lang="en-US" altLang="zh-CN" dirty="0" smtClean="0">
                <a:latin typeface="幼圆" panose="02010509060101010101" pitchFamily="49" charset="-122"/>
              </a:rPr>
              <a:t>:CD)</a:t>
            </a:r>
            <a:r>
              <a:rPr lang="zh-CN" altLang="en-US" dirty="0" smtClean="0">
                <a:latin typeface="幼圆" panose="02010509060101010101" pitchFamily="49" charset="-122"/>
              </a:rPr>
              <a:t>算法</a:t>
            </a:r>
            <a:r>
              <a:rPr lang="en-US" altLang="zh-CN" sz="1600" dirty="0" smtClean="0">
                <a:solidFill>
                  <a:srgbClr val="C30D23"/>
                </a:solidFill>
              </a:rPr>
              <a:t> </a:t>
            </a:r>
            <a:r>
              <a:rPr lang="en-US" altLang="zh-CN" sz="1600" dirty="0">
                <a:solidFill>
                  <a:srgbClr val="C30D23"/>
                </a:solidFill>
              </a:rPr>
              <a:t>[</a:t>
            </a:r>
            <a:r>
              <a:rPr lang="en-US" altLang="zh-CN" sz="1600" dirty="0" smtClean="0">
                <a:solidFill>
                  <a:srgbClr val="C30D23"/>
                </a:solidFill>
              </a:rPr>
              <a:t>Hinton,  </a:t>
            </a:r>
            <a:r>
              <a:rPr lang="en-US" altLang="zh-CN" sz="1600" dirty="0">
                <a:solidFill>
                  <a:srgbClr val="C30D23"/>
                </a:solidFill>
              </a:rPr>
              <a:t>2010</a:t>
            </a:r>
            <a:r>
              <a:rPr lang="en-US" altLang="zh-CN" sz="1600" dirty="0" smtClean="0">
                <a:solidFill>
                  <a:srgbClr val="C30D23"/>
                </a:solidFill>
              </a:rPr>
              <a:t>] </a:t>
            </a:r>
            <a:r>
              <a:rPr lang="zh-CN" altLang="en-US" dirty="0" smtClean="0">
                <a:latin typeface="幼圆" panose="02010509060101010101" pitchFamily="49" charset="-122"/>
              </a:rPr>
              <a:t>来进行训练</a:t>
            </a:r>
            <a:r>
              <a:rPr lang="zh-CN" altLang="en-US" sz="2000" dirty="0" smtClean="0">
                <a:solidFill>
                  <a:srgbClr val="C30D23"/>
                </a:solidFill>
                <a:latin typeface="幼圆" panose="02010509060101010101" pitchFamily="49" charset="-122"/>
              </a:rPr>
              <a:t>　　　　　　　　　　　　　　　　　　　　　</a:t>
            </a:r>
            <a:endParaRPr lang="en-US" altLang="zh-CN" sz="1600" dirty="0" smtClean="0">
              <a:solidFill>
                <a:srgbClr val="C30D23"/>
              </a:solidFill>
              <a:latin typeface="幼圆" panose="02010509060101010101" pitchFamily="49" charset="-122"/>
            </a:endParaRPr>
          </a:p>
          <a:p>
            <a:pPr marL="342900" indent="-342900">
              <a:lnSpc>
                <a:spcPct val="100000"/>
              </a:lnSpc>
              <a:buFont typeface="Wingdings" panose="05000000000000000000" pitchFamily="2" charset="2"/>
              <a:buChar char="l"/>
            </a:pPr>
            <a:r>
              <a:rPr lang="zh-CN" altLang="en-US" sz="2000" dirty="0" smtClean="0">
                <a:latin typeface="幼圆" panose="02010509060101010101" pitchFamily="49" charset="-122"/>
              </a:rPr>
              <a:t>假定网络中有　个显层神经元　个隐层神经元</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令　和　分别是显层与隐层的状态向量</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由于同一层内不存在连接</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有</a:t>
            </a:r>
            <a:endParaRPr lang="en-US" altLang="zh-CN" sz="2000" dirty="0" smtClean="0">
              <a:latin typeface="幼圆" panose="02010509060101010101" pitchFamily="49" charset="-122"/>
            </a:endParaRPr>
          </a:p>
          <a:p>
            <a:pPr marL="342900" indent="-342900">
              <a:lnSpc>
                <a:spcPct val="100000"/>
              </a:lnSpc>
              <a:buFont typeface="Wingdings" panose="05000000000000000000" pitchFamily="2" charset="2"/>
              <a:buChar char="l"/>
            </a:pPr>
            <a:endParaRPr lang="en-US" altLang="zh-CN" sz="2000" dirty="0">
              <a:latin typeface="幼圆" panose="02010509060101010101" pitchFamily="49" charset="-122"/>
            </a:endParaRPr>
          </a:p>
          <a:p>
            <a:pPr marL="342900" indent="-342900">
              <a:lnSpc>
                <a:spcPct val="100000"/>
              </a:lnSpc>
              <a:buFont typeface="Wingdings" panose="05000000000000000000" pitchFamily="2" charset="2"/>
              <a:buChar char="l"/>
            </a:pPr>
            <a:endParaRPr lang="en-US" altLang="zh-CN" sz="2000" dirty="0" smtClean="0">
              <a:latin typeface="幼圆" panose="02010509060101010101" pitchFamily="49" charset="-122"/>
            </a:endParaRPr>
          </a:p>
          <a:p>
            <a:pPr marL="342900" indent="-342900">
              <a:lnSpc>
                <a:spcPct val="100000"/>
              </a:lnSpc>
              <a:buFont typeface="Wingdings" panose="05000000000000000000" pitchFamily="2" charset="2"/>
              <a:buChar char="l"/>
            </a:pPr>
            <a:endParaRPr lang="en-US" altLang="zh-CN" sz="2000" dirty="0">
              <a:latin typeface="幼圆" panose="02010509060101010101" pitchFamily="49" charset="-122"/>
            </a:endParaRPr>
          </a:p>
          <a:p>
            <a:pPr marL="342900" indent="-342900">
              <a:lnSpc>
                <a:spcPct val="100000"/>
              </a:lnSpc>
              <a:buFont typeface="Wingdings" panose="05000000000000000000" pitchFamily="2" charset="2"/>
              <a:buChar char="l"/>
            </a:pPr>
            <a:r>
              <a:rPr lang="en-US" altLang="zh-CN" sz="2000" dirty="0" smtClean="0"/>
              <a:t>CD</a:t>
            </a:r>
            <a:r>
              <a:rPr lang="zh-CN" altLang="en-US" sz="2000" dirty="0" smtClean="0"/>
              <a:t>算法对每个训练样本  </a:t>
            </a:r>
            <a:r>
              <a:rPr lang="en-US" altLang="zh-CN" sz="2000" dirty="0" smtClean="0"/>
              <a:t>, </a:t>
            </a:r>
            <a:r>
              <a:rPr lang="zh-CN" altLang="en-US" sz="2000" dirty="0" smtClean="0"/>
              <a:t>先计算出隐层神经元状态的概率分布</a:t>
            </a:r>
            <a:r>
              <a:rPr lang="en-US" altLang="zh-CN" sz="2000" dirty="0" smtClean="0"/>
              <a:t>, </a:t>
            </a:r>
            <a:r>
              <a:rPr lang="zh-CN" altLang="en-US" sz="2000" dirty="0" smtClean="0"/>
              <a:t>然后根据这个概率分布采样得到   ；类似的方法从   中产生   </a:t>
            </a:r>
            <a:r>
              <a:rPr lang="en-US" altLang="zh-CN" sz="2000" dirty="0" smtClean="0"/>
              <a:t>, </a:t>
            </a:r>
            <a:r>
              <a:rPr lang="zh-CN" altLang="en-US" sz="2000" dirty="0" smtClean="0"/>
              <a:t>再从 </a:t>
            </a:r>
            <a:r>
              <a:rPr lang="en-US" altLang="zh-CN" sz="2000" dirty="0"/>
              <a:t> </a:t>
            </a:r>
            <a:r>
              <a:rPr lang="en-US" altLang="zh-CN" sz="2000" dirty="0" smtClean="0"/>
              <a:t> </a:t>
            </a:r>
            <a:r>
              <a:rPr lang="zh-CN" altLang="en-US" sz="2000" dirty="0" smtClean="0"/>
              <a:t>中产生   ；连接权重的更新公式为：</a:t>
            </a:r>
            <a:endParaRPr lang="zh-CN" altLang="en-US" sz="2000" dirty="0"/>
          </a:p>
        </p:txBody>
      </p:sp>
      <p:graphicFrame>
        <p:nvGraphicFramePr>
          <p:cNvPr id="6" name="对象 5"/>
          <p:cNvGraphicFramePr>
            <a:graphicFrameLocks noChangeAspect="1"/>
          </p:cNvGraphicFramePr>
          <p:nvPr>
            <p:extLst>
              <p:ext uri="{D42A27DB-BD31-4B8C-83A1-F6EECF244321}">
                <p14:modId xmlns:p14="http://schemas.microsoft.com/office/powerpoint/2010/main" val="581641453"/>
              </p:ext>
            </p:extLst>
          </p:nvPr>
        </p:nvGraphicFramePr>
        <p:xfrm>
          <a:off x="3537842" y="3110698"/>
          <a:ext cx="2146300" cy="1309687"/>
        </p:xfrm>
        <a:graphic>
          <a:graphicData uri="http://schemas.openxmlformats.org/presentationml/2006/ole">
            <mc:AlternateContent xmlns:mc="http://schemas.openxmlformats.org/markup-compatibility/2006">
              <mc:Choice xmlns:v="urn:schemas-microsoft-com:vml" Requires="v">
                <p:oleObj spid="_x0000_s16718" name="Formula" r:id="rId3" imgW="1562400" imgH="957600" progId="Equation.Ribbit">
                  <p:embed/>
                </p:oleObj>
              </mc:Choice>
              <mc:Fallback>
                <p:oleObj name="Formula" r:id="rId3" imgW="1562400" imgH="957600" progId="Equation.Ribbit">
                  <p:embed/>
                  <p:pic>
                    <p:nvPicPr>
                      <p:cNvPr id="28" name="对象 27"/>
                      <p:cNvPicPr/>
                      <p:nvPr/>
                    </p:nvPicPr>
                    <p:blipFill>
                      <a:blip r:embed="rId4"/>
                      <a:stretch>
                        <a:fillRect/>
                      </a:stretch>
                    </p:blipFill>
                    <p:spPr>
                      <a:xfrm>
                        <a:off x="3537842" y="3110698"/>
                        <a:ext cx="2146300" cy="1309687"/>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922165005"/>
              </p:ext>
            </p:extLst>
          </p:nvPr>
        </p:nvGraphicFramePr>
        <p:xfrm>
          <a:off x="3433006" y="4611071"/>
          <a:ext cx="209671" cy="221065"/>
        </p:xfrm>
        <a:graphic>
          <a:graphicData uri="http://schemas.openxmlformats.org/presentationml/2006/ole">
            <mc:AlternateContent xmlns:mc="http://schemas.openxmlformats.org/markup-compatibility/2006">
              <mc:Choice xmlns:v="urn:schemas-microsoft-com:vml" Requires="v">
                <p:oleObj spid="_x0000_s16719" name="Formula" r:id="rId5" imgW="91440" imgH="120960" progId="Equation.Ribbit">
                  <p:embed/>
                </p:oleObj>
              </mc:Choice>
              <mc:Fallback>
                <p:oleObj name="Formula" r:id="rId5" imgW="91440" imgH="120960" progId="Equation.Ribbit">
                  <p:embed/>
                  <p:pic>
                    <p:nvPicPr>
                      <p:cNvPr id="0" name=""/>
                      <p:cNvPicPr/>
                      <p:nvPr/>
                    </p:nvPicPr>
                    <p:blipFill>
                      <a:blip r:embed="rId6"/>
                      <a:stretch>
                        <a:fillRect/>
                      </a:stretch>
                    </p:blipFill>
                    <p:spPr>
                      <a:xfrm>
                        <a:off x="3433006" y="4611071"/>
                        <a:ext cx="209671" cy="22106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485081350"/>
              </p:ext>
            </p:extLst>
          </p:nvPr>
        </p:nvGraphicFramePr>
        <p:xfrm>
          <a:off x="3497093" y="4894859"/>
          <a:ext cx="177702" cy="270155"/>
        </p:xfrm>
        <a:graphic>
          <a:graphicData uri="http://schemas.openxmlformats.org/presentationml/2006/ole">
            <mc:AlternateContent xmlns:mc="http://schemas.openxmlformats.org/markup-compatibility/2006">
              <mc:Choice xmlns:v="urn:schemas-microsoft-com:vml" Requires="v">
                <p:oleObj spid="_x0000_s16720" name="Formula" r:id="rId7" imgW="102960" imgH="157680" progId="Equation.Ribbit">
                  <p:embed/>
                </p:oleObj>
              </mc:Choice>
              <mc:Fallback>
                <p:oleObj name="Formula" r:id="rId7" imgW="102960" imgH="157680" progId="Equation.Ribbit">
                  <p:embed/>
                  <p:pic>
                    <p:nvPicPr>
                      <p:cNvPr id="5" name="对象 4"/>
                      <p:cNvPicPr/>
                      <p:nvPr/>
                    </p:nvPicPr>
                    <p:blipFill>
                      <a:blip r:embed="rId8"/>
                      <a:stretch>
                        <a:fillRect/>
                      </a:stretch>
                    </p:blipFill>
                    <p:spPr>
                      <a:xfrm>
                        <a:off x="3497093" y="4894859"/>
                        <a:ext cx="177702" cy="270155"/>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204902291"/>
              </p:ext>
            </p:extLst>
          </p:nvPr>
        </p:nvGraphicFramePr>
        <p:xfrm>
          <a:off x="5575850" y="4894859"/>
          <a:ext cx="175554" cy="266890"/>
        </p:xfrm>
        <a:graphic>
          <a:graphicData uri="http://schemas.openxmlformats.org/presentationml/2006/ole">
            <mc:AlternateContent xmlns:mc="http://schemas.openxmlformats.org/markup-compatibility/2006">
              <mc:Choice xmlns:v="urn:schemas-microsoft-com:vml" Requires="v">
                <p:oleObj spid="_x0000_s16721" name="Formula" r:id="rId9" imgW="102960" imgH="157680" progId="Equation.Ribbit">
                  <p:embed/>
                </p:oleObj>
              </mc:Choice>
              <mc:Fallback>
                <p:oleObj name="Formula" r:id="rId9" imgW="102960" imgH="157680" progId="Equation.Ribbit">
                  <p:embed/>
                  <p:pic>
                    <p:nvPicPr>
                      <p:cNvPr id="8" name="对象 7"/>
                      <p:cNvPicPr/>
                      <p:nvPr/>
                    </p:nvPicPr>
                    <p:blipFill>
                      <a:blip r:embed="rId8"/>
                      <a:stretch>
                        <a:fillRect/>
                      </a:stretch>
                    </p:blipFill>
                    <p:spPr>
                      <a:xfrm>
                        <a:off x="5575850" y="4894859"/>
                        <a:ext cx="175554" cy="26689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160736038"/>
              </p:ext>
            </p:extLst>
          </p:nvPr>
        </p:nvGraphicFramePr>
        <p:xfrm>
          <a:off x="6559065" y="4894859"/>
          <a:ext cx="293687" cy="301625"/>
        </p:xfrm>
        <a:graphic>
          <a:graphicData uri="http://schemas.openxmlformats.org/presentationml/2006/ole">
            <mc:AlternateContent xmlns:mc="http://schemas.openxmlformats.org/markup-compatibility/2006">
              <mc:Choice xmlns:v="urn:schemas-microsoft-com:vml" Requires="v">
                <p:oleObj spid="_x0000_s16722" name="Formula" r:id="rId10" imgW="128520" imgH="164160" progId="Equation.Ribbit">
                  <p:embed/>
                </p:oleObj>
              </mc:Choice>
              <mc:Fallback>
                <p:oleObj name="Formula" r:id="rId10" imgW="128520" imgH="164160" progId="Equation.Ribbit">
                  <p:embed/>
                  <p:pic>
                    <p:nvPicPr>
                      <p:cNvPr id="5" name="对象 4"/>
                      <p:cNvPicPr/>
                      <p:nvPr/>
                    </p:nvPicPr>
                    <p:blipFill>
                      <a:blip r:embed="rId11"/>
                      <a:stretch>
                        <a:fillRect/>
                      </a:stretch>
                    </p:blipFill>
                    <p:spPr>
                      <a:xfrm>
                        <a:off x="6559065" y="4894859"/>
                        <a:ext cx="293687" cy="301625"/>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728198226"/>
              </p:ext>
            </p:extLst>
          </p:nvPr>
        </p:nvGraphicFramePr>
        <p:xfrm>
          <a:off x="7505615" y="4860124"/>
          <a:ext cx="293687" cy="301625"/>
        </p:xfrm>
        <a:graphic>
          <a:graphicData uri="http://schemas.openxmlformats.org/presentationml/2006/ole">
            <mc:AlternateContent xmlns:mc="http://schemas.openxmlformats.org/markup-compatibility/2006">
              <mc:Choice xmlns:v="urn:schemas-microsoft-com:vml" Requires="v">
                <p:oleObj spid="_x0000_s16723" name="Formula" r:id="rId12" imgW="128520" imgH="164160" progId="Equation.Ribbit">
                  <p:embed/>
                </p:oleObj>
              </mc:Choice>
              <mc:Fallback>
                <p:oleObj name="Formula" r:id="rId12" imgW="128520" imgH="164160" progId="Equation.Ribbit">
                  <p:embed/>
                  <p:pic>
                    <p:nvPicPr>
                      <p:cNvPr id="10" name="对象 9"/>
                      <p:cNvPicPr/>
                      <p:nvPr/>
                    </p:nvPicPr>
                    <p:blipFill>
                      <a:blip r:embed="rId11"/>
                      <a:stretch>
                        <a:fillRect/>
                      </a:stretch>
                    </p:blipFill>
                    <p:spPr>
                      <a:xfrm>
                        <a:off x="7505615" y="4860124"/>
                        <a:ext cx="293687" cy="30162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994342215"/>
              </p:ext>
            </p:extLst>
          </p:nvPr>
        </p:nvGraphicFramePr>
        <p:xfrm>
          <a:off x="8606963" y="4860124"/>
          <a:ext cx="236380" cy="282209"/>
        </p:xfrm>
        <a:graphic>
          <a:graphicData uri="http://schemas.openxmlformats.org/presentationml/2006/ole">
            <mc:AlternateContent xmlns:mc="http://schemas.openxmlformats.org/markup-compatibility/2006">
              <mc:Choice xmlns:v="urn:schemas-microsoft-com:vml" Requires="v">
                <p:oleObj spid="_x0000_s16724" name="Formula" r:id="rId13" imgW="136080" imgH="164160" progId="Equation.Ribbit">
                  <p:embed/>
                </p:oleObj>
              </mc:Choice>
              <mc:Fallback>
                <p:oleObj name="Formula" r:id="rId13" imgW="136080" imgH="164160" progId="Equation.Ribbit">
                  <p:embed/>
                  <p:pic>
                    <p:nvPicPr>
                      <p:cNvPr id="9" name="对象 8"/>
                      <p:cNvPicPr/>
                      <p:nvPr/>
                    </p:nvPicPr>
                    <p:blipFill>
                      <a:blip r:embed="rId14"/>
                      <a:stretch>
                        <a:fillRect/>
                      </a:stretch>
                    </p:blipFill>
                    <p:spPr>
                      <a:xfrm>
                        <a:off x="8606963" y="4860124"/>
                        <a:ext cx="236380" cy="282209"/>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686435257"/>
              </p:ext>
            </p:extLst>
          </p:nvPr>
        </p:nvGraphicFramePr>
        <p:xfrm>
          <a:off x="3147045" y="5603917"/>
          <a:ext cx="2919413" cy="342900"/>
        </p:xfrm>
        <a:graphic>
          <a:graphicData uri="http://schemas.openxmlformats.org/presentationml/2006/ole">
            <mc:AlternateContent xmlns:mc="http://schemas.openxmlformats.org/markup-compatibility/2006">
              <mc:Choice xmlns:v="urn:schemas-microsoft-com:vml" Requires="v">
                <p:oleObj spid="_x0000_s16725" name="Formula" r:id="rId15" imgW="1245960" imgH="146160" progId="Equation.Ribbit">
                  <p:embed/>
                </p:oleObj>
              </mc:Choice>
              <mc:Fallback>
                <p:oleObj name="Formula" r:id="rId15" imgW="1245960" imgH="146160" progId="Equation.Ribbit">
                  <p:embed/>
                  <p:pic>
                    <p:nvPicPr>
                      <p:cNvPr id="11" name="对象 10"/>
                      <p:cNvPicPr/>
                      <p:nvPr/>
                    </p:nvPicPr>
                    <p:blipFill>
                      <a:blip r:embed="rId16"/>
                      <a:stretch>
                        <a:fillRect/>
                      </a:stretch>
                    </p:blipFill>
                    <p:spPr>
                      <a:xfrm>
                        <a:off x="3147045" y="5603917"/>
                        <a:ext cx="2919413" cy="34290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173849572"/>
              </p:ext>
            </p:extLst>
          </p:nvPr>
        </p:nvGraphicFramePr>
        <p:xfrm>
          <a:off x="2248792" y="2550310"/>
          <a:ext cx="195262" cy="287338"/>
        </p:xfrm>
        <a:graphic>
          <a:graphicData uri="http://schemas.openxmlformats.org/presentationml/2006/ole">
            <mc:AlternateContent xmlns:mc="http://schemas.openxmlformats.org/markup-compatibility/2006">
              <mc:Choice xmlns:v="urn:schemas-microsoft-com:vml" Requires="v">
                <p:oleObj spid="_x0000_s16726" name="Formula" r:id="rId17" imgW="85320" imgH="157680" progId="Equation.Ribbit">
                  <p:embed/>
                </p:oleObj>
              </mc:Choice>
              <mc:Fallback>
                <p:oleObj name="Formula" r:id="rId17" imgW="85320" imgH="157680" progId="Equation.Ribbit">
                  <p:embed/>
                  <p:pic>
                    <p:nvPicPr>
                      <p:cNvPr id="5" name="对象 4"/>
                      <p:cNvPicPr/>
                      <p:nvPr/>
                    </p:nvPicPr>
                    <p:blipFill>
                      <a:blip r:embed="rId18"/>
                      <a:stretch>
                        <a:fillRect/>
                      </a:stretch>
                    </p:blipFill>
                    <p:spPr>
                      <a:xfrm>
                        <a:off x="2248792" y="2550310"/>
                        <a:ext cx="195262" cy="287338"/>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758102192"/>
              </p:ext>
            </p:extLst>
          </p:nvPr>
        </p:nvGraphicFramePr>
        <p:xfrm>
          <a:off x="4036317" y="2583648"/>
          <a:ext cx="169862" cy="219075"/>
        </p:xfrm>
        <a:graphic>
          <a:graphicData uri="http://schemas.openxmlformats.org/presentationml/2006/ole">
            <mc:AlternateContent xmlns:mc="http://schemas.openxmlformats.org/markup-compatibility/2006">
              <mc:Choice xmlns:v="urn:schemas-microsoft-com:vml" Requires="v">
                <p:oleObj spid="_x0000_s16727" name="Formula" r:id="rId19" imgW="75240" imgH="118440" progId="Equation.Ribbit">
                  <p:embed/>
                </p:oleObj>
              </mc:Choice>
              <mc:Fallback>
                <p:oleObj name="Formula" r:id="rId19" imgW="75240" imgH="118440" progId="Equation.Ribbit">
                  <p:embed/>
                  <p:pic>
                    <p:nvPicPr>
                      <p:cNvPr id="15" name="对象 14"/>
                      <p:cNvPicPr/>
                      <p:nvPr/>
                    </p:nvPicPr>
                    <p:blipFill>
                      <a:blip r:embed="rId20"/>
                      <a:stretch>
                        <a:fillRect/>
                      </a:stretch>
                    </p:blipFill>
                    <p:spPr>
                      <a:xfrm>
                        <a:off x="4036317" y="2583648"/>
                        <a:ext cx="169862" cy="219075"/>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2185215111"/>
              </p:ext>
            </p:extLst>
          </p:nvPr>
        </p:nvGraphicFramePr>
        <p:xfrm>
          <a:off x="6314206" y="2581658"/>
          <a:ext cx="209671" cy="221065"/>
        </p:xfrm>
        <a:graphic>
          <a:graphicData uri="http://schemas.openxmlformats.org/presentationml/2006/ole">
            <mc:AlternateContent xmlns:mc="http://schemas.openxmlformats.org/markup-compatibility/2006">
              <mc:Choice xmlns:v="urn:schemas-microsoft-com:vml" Requires="v">
                <p:oleObj spid="_x0000_s16728" name="Formula" r:id="rId21" imgW="91440" imgH="120960" progId="Equation.Ribbit">
                  <p:embed/>
                </p:oleObj>
              </mc:Choice>
              <mc:Fallback>
                <p:oleObj name="Formula" r:id="rId21" imgW="91440" imgH="120960" progId="Equation.Ribbit">
                  <p:embed/>
                  <p:pic>
                    <p:nvPicPr>
                      <p:cNvPr id="5" name="对象 4"/>
                      <p:cNvPicPr/>
                      <p:nvPr/>
                    </p:nvPicPr>
                    <p:blipFill>
                      <a:blip r:embed="rId6"/>
                      <a:stretch>
                        <a:fillRect/>
                      </a:stretch>
                    </p:blipFill>
                    <p:spPr>
                      <a:xfrm>
                        <a:off x="6314206" y="2581658"/>
                        <a:ext cx="209671" cy="221065"/>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063702522"/>
              </p:ext>
            </p:extLst>
          </p:nvPr>
        </p:nvGraphicFramePr>
        <p:xfrm>
          <a:off x="6852752" y="2550310"/>
          <a:ext cx="189004" cy="287338"/>
        </p:xfrm>
        <a:graphic>
          <a:graphicData uri="http://schemas.openxmlformats.org/presentationml/2006/ole">
            <mc:AlternateContent xmlns:mc="http://schemas.openxmlformats.org/markup-compatibility/2006">
              <mc:Choice xmlns:v="urn:schemas-microsoft-com:vml" Requires="v">
                <p:oleObj spid="_x0000_s16729" name="Formula" r:id="rId22" imgW="102960" imgH="157680" progId="Equation.Ribbit">
                  <p:embed/>
                </p:oleObj>
              </mc:Choice>
              <mc:Fallback>
                <p:oleObj name="Formula" r:id="rId22" imgW="102960" imgH="157680" progId="Equation.Ribbit">
                  <p:embed/>
                  <p:pic>
                    <p:nvPicPr>
                      <p:cNvPr id="8" name="对象 7"/>
                      <p:cNvPicPr/>
                      <p:nvPr/>
                    </p:nvPicPr>
                    <p:blipFill>
                      <a:blip r:embed="rId8"/>
                      <a:stretch>
                        <a:fillRect/>
                      </a:stretch>
                    </p:blipFill>
                    <p:spPr>
                      <a:xfrm>
                        <a:off x="6852752" y="2550310"/>
                        <a:ext cx="189004" cy="287338"/>
                      </a:xfrm>
                      <a:prstGeom prst="rect">
                        <a:avLst/>
                      </a:prstGeom>
                    </p:spPr>
                  </p:pic>
                </p:oleObj>
              </mc:Fallback>
            </mc:AlternateContent>
          </a:graphicData>
        </a:graphic>
      </p:graphicFrame>
    </p:spTree>
    <p:extLst>
      <p:ext uri="{BB962C8B-B14F-4D97-AF65-F5344CB8AC3E}">
        <p14:creationId xmlns:p14="http://schemas.microsoft.com/office/powerpoint/2010/main" val="27436472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第五章 神经网络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smtClean="0"/>
              <a:t>主要内容</a:t>
            </a:r>
            <a:endParaRPr lang="zh-CN" altLang="en-US" dirty="0"/>
          </a:p>
        </p:txBody>
      </p:sp>
      <p:sp>
        <p:nvSpPr>
          <p:cNvPr id="4" name="内容占位符 3"/>
          <p:cNvSpPr>
            <a:spLocks noGrp="1"/>
          </p:cNvSpPr>
          <p:nvPr>
            <p:ph sz="quarter" idx="14"/>
          </p:nvPr>
        </p:nvSpPr>
        <p:spPr/>
        <p:txBody>
          <a:bodyPr/>
          <a:lstStyle/>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5.1 </a:t>
            </a:r>
            <a:r>
              <a:rPr lang="zh-CN" altLang="en-US" sz="2400" dirty="0">
                <a:solidFill>
                  <a:schemeClr val="bg2">
                    <a:lumMod val="85000"/>
                  </a:schemeClr>
                </a:solidFill>
              </a:rPr>
              <a:t>神经元模型</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5.2 </a:t>
            </a:r>
            <a:r>
              <a:rPr lang="zh-CN" altLang="en-US" sz="2400" dirty="0">
                <a:solidFill>
                  <a:schemeClr val="bg2">
                    <a:lumMod val="85000"/>
                  </a:schemeClr>
                </a:solidFill>
              </a:rPr>
              <a:t>感知机与多层网络</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5.3</a:t>
            </a:r>
            <a:r>
              <a:rPr lang="zh-CN" altLang="en-US" sz="2400" dirty="0" smtClean="0">
                <a:solidFill>
                  <a:schemeClr val="bg2">
                    <a:lumMod val="85000"/>
                  </a:schemeClr>
                </a:solidFill>
              </a:rPr>
              <a:t> </a:t>
            </a:r>
            <a:r>
              <a:rPr lang="zh-CN" altLang="en-US" sz="2400" dirty="0">
                <a:solidFill>
                  <a:schemeClr val="bg2">
                    <a:lumMod val="85000"/>
                  </a:schemeClr>
                </a:solidFill>
              </a:rPr>
              <a:t>误差逆传播算法</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5.4 </a:t>
            </a:r>
            <a:r>
              <a:rPr lang="zh-CN" altLang="en-US" sz="2400" dirty="0">
                <a:solidFill>
                  <a:schemeClr val="bg2">
                    <a:lumMod val="85000"/>
                  </a:schemeClr>
                </a:solidFill>
              </a:rPr>
              <a:t>全局最小与局部最小</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5.5 </a:t>
            </a:r>
            <a:r>
              <a:rPr lang="zh-CN" altLang="en-US" sz="2400" dirty="0">
                <a:solidFill>
                  <a:schemeClr val="bg2">
                    <a:lumMod val="85000"/>
                  </a:schemeClr>
                </a:solidFill>
              </a:rPr>
              <a:t>其他常见神经网络</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t>5.6 </a:t>
            </a:r>
            <a:r>
              <a:rPr lang="zh-CN" altLang="en-US" sz="2400" dirty="0"/>
              <a:t>深度学习</a:t>
            </a:r>
            <a:endParaRPr lang="en-US" altLang="zh-CN" sz="2400" dirty="0"/>
          </a:p>
          <a:p>
            <a:pPr marL="0" indent="0">
              <a:buNone/>
            </a:pPr>
            <a:endParaRPr lang="zh-CN" altLang="en-US" dirty="0"/>
          </a:p>
        </p:txBody>
      </p:sp>
    </p:spTree>
    <p:extLst>
      <p:ext uri="{BB962C8B-B14F-4D97-AF65-F5344CB8AC3E}">
        <p14:creationId xmlns:p14="http://schemas.microsoft.com/office/powerpoint/2010/main" val="22939639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5.6 </a:t>
            </a:r>
            <a:r>
              <a:rPr lang="zh-CN" altLang="en-US" dirty="0" smtClean="0"/>
              <a:t>深度学习</a:t>
            </a:r>
            <a:endParaRPr lang="zh-CN" altLang="en-US" dirty="0"/>
          </a:p>
        </p:txBody>
      </p:sp>
      <p:sp>
        <p:nvSpPr>
          <p:cNvPr id="3" name="内容占位符 2"/>
          <p:cNvSpPr>
            <a:spLocks noGrp="1"/>
          </p:cNvSpPr>
          <p:nvPr>
            <p:ph idx="1"/>
          </p:nvPr>
        </p:nvSpPr>
        <p:spPr/>
        <p:txBody>
          <a:bodyPr>
            <a:normAutofit/>
          </a:bodyPr>
          <a:lstStyle/>
          <a:p>
            <a:pPr marL="0" indent="0">
              <a:lnSpc>
                <a:spcPct val="100000"/>
              </a:lnSpc>
              <a:buSzPct val="120000"/>
              <a:buNone/>
            </a:pPr>
            <a:r>
              <a:rPr lang="zh-CN" altLang="en-US" sz="3000" dirty="0">
                <a:solidFill>
                  <a:schemeClr val="tx2"/>
                </a:solidFill>
                <a:ea typeface="微软雅黑" panose="020B0503020204020204" pitchFamily="34" charset="-122"/>
              </a:rPr>
              <a:t>深度学习模型</a:t>
            </a:r>
            <a:endParaRPr lang="en-US" altLang="zh-CN" sz="3000"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smtClean="0"/>
              <a:t>典型的深度学习模型就是很深层的神经网络</a:t>
            </a:r>
            <a:r>
              <a:rPr lang="en-US" altLang="zh-CN" sz="2000" dirty="0" smtClean="0"/>
              <a:t>. </a:t>
            </a:r>
          </a:p>
          <a:p>
            <a:pPr marL="342900" indent="-342900">
              <a:lnSpc>
                <a:spcPct val="100000"/>
              </a:lnSpc>
              <a:buSzPct val="120000"/>
            </a:pPr>
            <a:r>
              <a:rPr lang="zh-CN" altLang="en-US" dirty="0">
                <a:solidFill>
                  <a:schemeClr val="tx2"/>
                </a:solidFill>
                <a:ea typeface="微软雅黑" panose="020B0503020204020204" pitchFamily="34" charset="-122"/>
              </a:rPr>
              <a:t>模型复杂度</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smtClean="0"/>
              <a:t>增加</a:t>
            </a:r>
            <a:r>
              <a:rPr lang="zh-CN" altLang="en-US" sz="2000" dirty="0"/>
              <a:t>隐层</a:t>
            </a:r>
            <a:r>
              <a:rPr lang="zh-CN" altLang="en-US" sz="2000" dirty="0" smtClean="0"/>
              <a:t>神经元的数目 </a:t>
            </a:r>
            <a:r>
              <a:rPr lang="en-US" altLang="zh-CN" sz="2000" dirty="0" smtClean="0"/>
              <a:t>(</a:t>
            </a:r>
            <a:r>
              <a:rPr lang="zh-CN" altLang="en-US" sz="2000" dirty="0" smtClean="0"/>
              <a:t>模型宽度</a:t>
            </a:r>
            <a:r>
              <a:rPr lang="en-US" altLang="zh-CN" sz="2000" dirty="0" smtClean="0"/>
              <a:t>)</a:t>
            </a:r>
          </a:p>
          <a:p>
            <a:pPr marL="342900" indent="-342900">
              <a:buFont typeface="Wingdings" panose="05000000000000000000" pitchFamily="2" charset="2"/>
              <a:buChar char="l"/>
            </a:pPr>
            <a:r>
              <a:rPr lang="zh-CN" altLang="en-US" sz="2000" dirty="0" smtClean="0"/>
              <a:t>增加</a:t>
            </a:r>
            <a:r>
              <a:rPr lang="zh-CN" altLang="en-US" sz="2000" dirty="0"/>
              <a:t>隐层</a:t>
            </a:r>
            <a:r>
              <a:rPr lang="zh-CN" altLang="en-US" sz="2000" dirty="0" smtClean="0"/>
              <a:t>数目（模型深度）</a:t>
            </a:r>
            <a:endParaRPr lang="en-US" altLang="zh-CN" sz="2000" dirty="0" smtClean="0"/>
          </a:p>
          <a:p>
            <a:pPr marL="342900" indent="-342900">
              <a:buFont typeface="Wingdings" panose="05000000000000000000" pitchFamily="2" charset="2"/>
              <a:buChar char="l"/>
            </a:pPr>
            <a:r>
              <a:rPr lang="zh-CN" altLang="en-US" sz="2000" dirty="0" smtClean="0"/>
              <a:t>从增加模型复杂度的角度看</a:t>
            </a:r>
            <a:r>
              <a:rPr lang="en-US" altLang="zh-CN" sz="2000" dirty="0" smtClean="0"/>
              <a:t>, </a:t>
            </a:r>
            <a:r>
              <a:rPr lang="zh-CN" altLang="en-US" sz="2000" dirty="0" smtClean="0"/>
              <a:t>增加隐层的数目比增加隐层神经元的数目更有效</a:t>
            </a:r>
            <a:r>
              <a:rPr lang="en-US" altLang="zh-CN" sz="2000" dirty="0" smtClean="0"/>
              <a:t>.  </a:t>
            </a:r>
            <a:r>
              <a:rPr lang="zh-CN" altLang="en-US" sz="2000" dirty="0" smtClean="0"/>
              <a:t>这是因为增加隐层数不仅增加额拥有激活函数的神经元数目</a:t>
            </a:r>
            <a:r>
              <a:rPr lang="en-US" altLang="zh-CN" sz="2000" dirty="0" smtClean="0"/>
              <a:t>, </a:t>
            </a:r>
            <a:r>
              <a:rPr lang="zh-CN" altLang="en-US" sz="2000" dirty="0" smtClean="0"/>
              <a:t>还增加了激活函数嵌套的层数</a:t>
            </a:r>
            <a:r>
              <a:rPr lang="en-US" altLang="zh-CN" sz="2000" dirty="0" smtClean="0"/>
              <a:t>. </a:t>
            </a:r>
          </a:p>
          <a:p>
            <a:pPr marL="342900" indent="-342900">
              <a:lnSpc>
                <a:spcPct val="100000"/>
              </a:lnSpc>
              <a:buSzPct val="120000"/>
            </a:pPr>
            <a:r>
              <a:rPr lang="zh-CN" altLang="en-US" dirty="0">
                <a:solidFill>
                  <a:schemeClr val="tx2"/>
                </a:solidFill>
                <a:ea typeface="微软雅黑" panose="020B0503020204020204" pitchFamily="34" charset="-122"/>
              </a:rPr>
              <a:t>复杂模型难点</a:t>
            </a:r>
            <a:endParaRPr lang="en-US" altLang="zh-CN" dirty="0">
              <a:solidFill>
                <a:schemeClr val="tx2"/>
              </a:solidFill>
              <a:ea typeface="微软雅黑" panose="020B0503020204020204" pitchFamily="34" charset="-122"/>
            </a:endParaRPr>
          </a:p>
          <a:p>
            <a:pPr marL="0" indent="0">
              <a:buNone/>
            </a:pPr>
            <a:r>
              <a:rPr lang="zh-CN" altLang="en-US" sz="2000" dirty="0"/>
              <a:t>多隐层网络难以直接用经典算法（例如标准</a:t>
            </a:r>
            <a:r>
              <a:rPr lang="en-US" altLang="zh-CN" sz="2000" dirty="0"/>
              <a:t>BP</a:t>
            </a:r>
            <a:r>
              <a:rPr lang="zh-CN" altLang="en-US" sz="2000" dirty="0"/>
              <a:t>算法）进行</a:t>
            </a:r>
            <a:r>
              <a:rPr lang="zh-CN" altLang="en-US" sz="2000" dirty="0" smtClean="0"/>
              <a:t>训练</a:t>
            </a:r>
            <a:r>
              <a:rPr lang="en-US" altLang="zh-CN" sz="2000" dirty="0" smtClean="0"/>
              <a:t>, </a:t>
            </a:r>
            <a:r>
              <a:rPr lang="zh-CN" altLang="en-US" sz="2000" dirty="0" smtClean="0"/>
              <a:t>因为</a:t>
            </a:r>
            <a:r>
              <a:rPr lang="zh-CN" altLang="en-US" sz="2000" dirty="0"/>
              <a:t>误差在多隐层内逆传播</a:t>
            </a:r>
            <a:r>
              <a:rPr lang="zh-CN" altLang="en-US" sz="2000" dirty="0" smtClean="0"/>
              <a:t>时</a:t>
            </a:r>
            <a:r>
              <a:rPr lang="en-US" altLang="zh-CN" sz="2000" dirty="0" smtClean="0"/>
              <a:t>, </a:t>
            </a:r>
            <a:r>
              <a:rPr lang="zh-CN" altLang="en-US" sz="2000" dirty="0" smtClean="0"/>
              <a:t>往往会</a:t>
            </a:r>
            <a:r>
              <a:rPr lang="en-US" altLang="zh-CN" sz="2000" dirty="0" smtClean="0"/>
              <a:t>”</a:t>
            </a:r>
            <a:r>
              <a:rPr lang="zh-CN" altLang="en-US" sz="2000" dirty="0" smtClean="0"/>
              <a:t>发散</a:t>
            </a:r>
            <a:r>
              <a:rPr lang="en-US" altLang="zh-CN" sz="2000" dirty="0" smtClean="0"/>
              <a:t>”</a:t>
            </a:r>
            <a:r>
              <a:rPr lang="zh-CN" altLang="en-US" sz="2000" dirty="0" smtClean="0"/>
              <a:t>而</a:t>
            </a:r>
            <a:r>
              <a:rPr lang="zh-CN" altLang="en-US" sz="2000" dirty="0"/>
              <a:t>不能收敛到</a:t>
            </a:r>
            <a:r>
              <a:rPr lang="zh-CN" altLang="en-US" sz="2000" dirty="0" smtClean="0"/>
              <a:t>稳定状态</a:t>
            </a:r>
            <a:r>
              <a:rPr lang="en-US" altLang="zh-CN" sz="2000" dirty="0" smtClean="0"/>
              <a:t>. </a:t>
            </a:r>
            <a:endParaRPr lang="en-US" altLang="zh-CN" sz="2000" dirty="0"/>
          </a:p>
        </p:txBody>
      </p:sp>
    </p:spTree>
    <p:extLst>
      <p:ext uri="{BB962C8B-B14F-4D97-AF65-F5344CB8AC3E}">
        <p14:creationId xmlns:p14="http://schemas.microsoft.com/office/powerpoint/2010/main" val="20128316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5.6 </a:t>
            </a:r>
            <a:r>
              <a:rPr lang="zh-CN" altLang="en-US" dirty="0" smtClean="0"/>
              <a:t>深度学习</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sz="3000" dirty="0" smtClean="0">
                <a:solidFill>
                  <a:schemeClr val="tx2"/>
                </a:solidFill>
                <a:latin typeface="微软雅黑" panose="020B0503020204020204" pitchFamily="34" charset="-122"/>
                <a:ea typeface="微软雅黑" panose="020B0503020204020204" pitchFamily="34" charset="-122"/>
              </a:rPr>
              <a:t>复杂模型训练方法</a:t>
            </a:r>
            <a:endParaRPr lang="en-US" altLang="zh-CN" sz="3000" dirty="0">
              <a:solidFill>
                <a:schemeClr val="tx2"/>
              </a:solidFill>
              <a:latin typeface="微软雅黑" panose="020B0503020204020204" pitchFamily="34" charset="-122"/>
              <a:ea typeface="微软雅黑" panose="020B0503020204020204" pitchFamily="34" charset="-122"/>
            </a:endParaRPr>
          </a:p>
          <a:p>
            <a:pPr marL="342900" indent="-342900">
              <a:lnSpc>
                <a:spcPct val="100000"/>
              </a:lnSpc>
              <a:buSzPct val="120000"/>
            </a:pPr>
            <a:r>
              <a:rPr lang="zh-CN" altLang="en-US" dirty="0">
                <a:solidFill>
                  <a:schemeClr val="tx2"/>
                </a:solidFill>
                <a:ea typeface="微软雅黑" panose="020B0503020204020204" pitchFamily="34" charset="-122"/>
              </a:rPr>
              <a:t>预训练</a:t>
            </a:r>
            <a:r>
              <a:rPr lang="en-US" altLang="zh-CN" dirty="0">
                <a:solidFill>
                  <a:schemeClr val="tx2"/>
                </a:solidFill>
                <a:ea typeface="微软雅黑" panose="020B0503020204020204" pitchFamily="34" charset="-122"/>
              </a:rPr>
              <a:t>+</a:t>
            </a:r>
            <a:r>
              <a:rPr lang="zh-CN" altLang="en-US" dirty="0">
                <a:solidFill>
                  <a:schemeClr val="tx2"/>
                </a:solidFill>
                <a:ea typeface="微软雅黑" panose="020B0503020204020204" pitchFamily="34" charset="-122"/>
              </a:rPr>
              <a:t>微调</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b="1" dirty="0">
                <a:solidFill>
                  <a:srgbClr val="C00000"/>
                </a:solidFill>
              </a:rPr>
              <a:t>预</a:t>
            </a:r>
            <a:r>
              <a:rPr lang="zh-CN" altLang="en-US" sz="2000" b="1" dirty="0" smtClean="0">
                <a:solidFill>
                  <a:srgbClr val="C00000"/>
                </a:solidFill>
              </a:rPr>
              <a:t>训练</a:t>
            </a:r>
            <a:r>
              <a:rPr lang="en-US" altLang="zh-CN" sz="2000" dirty="0" smtClean="0"/>
              <a:t>:</a:t>
            </a:r>
            <a:r>
              <a:rPr lang="zh-CN" altLang="en-US" sz="2000" dirty="0" smtClean="0"/>
              <a:t>监督逐层训练是多隐层网络训练的有效手段</a:t>
            </a:r>
            <a:r>
              <a:rPr lang="en-US" altLang="zh-CN" sz="2000" dirty="0" smtClean="0"/>
              <a:t>,  </a:t>
            </a:r>
            <a:r>
              <a:rPr lang="zh-CN" altLang="en-US" sz="2000" dirty="0" smtClean="0"/>
              <a:t>每次训练一层隐层结点</a:t>
            </a:r>
            <a:r>
              <a:rPr lang="en-US" altLang="zh-CN" sz="2000" dirty="0" smtClean="0"/>
              <a:t>, </a:t>
            </a:r>
            <a:r>
              <a:rPr lang="zh-CN" altLang="en-US" sz="2000" dirty="0" smtClean="0"/>
              <a:t>训练时将上一层隐层结点的输出作为输入</a:t>
            </a:r>
            <a:r>
              <a:rPr lang="en-US" altLang="zh-CN" sz="2000" dirty="0" smtClean="0"/>
              <a:t>, </a:t>
            </a:r>
            <a:r>
              <a:rPr lang="zh-CN" altLang="en-US" sz="2000" dirty="0" smtClean="0"/>
              <a:t>而本层隐结点的输出作为下一层隐结点的输入</a:t>
            </a:r>
            <a:r>
              <a:rPr lang="en-US" altLang="zh-CN" sz="2000" dirty="0" smtClean="0"/>
              <a:t>, </a:t>
            </a:r>
            <a:r>
              <a:rPr lang="zh-CN" altLang="en-US" sz="2000" dirty="0" smtClean="0"/>
              <a:t>这称为</a:t>
            </a:r>
            <a:r>
              <a:rPr lang="en-US" altLang="zh-CN" sz="2000" dirty="0" smtClean="0"/>
              <a:t>”</a:t>
            </a:r>
            <a:r>
              <a:rPr lang="zh-CN" altLang="en-US" sz="2000" dirty="0" smtClean="0"/>
              <a:t>预训练</a:t>
            </a:r>
            <a:r>
              <a:rPr lang="en-US" altLang="zh-CN" sz="2000" dirty="0" smtClean="0"/>
              <a:t>”. </a:t>
            </a:r>
          </a:p>
          <a:p>
            <a:pPr marL="342900" indent="-342900">
              <a:buFont typeface="Wingdings" panose="05000000000000000000" pitchFamily="2" charset="2"/>
              <a:buChar char="l"/>
            </a:pPr>
            <a:r>
              <a:rPr lang="zh-CN" altLang="en-US" sz="2000" b="1" dirty="0" smtClean="0">
                <a:solidFill>
                  <a:srgbClr val="C00000"/>
                </a:solidFill>
              </a:rPr>
              <a:t>微调：</a:t>
            </a:r>
            <a:r>
              <a:rPr lang="zh-CN" altLang="en-US" sz="2000" dirty="0"/>
              <a:t>在预训练全部完成</a:t>
            </a:r>
            <a:r>
              <a:rPr lang="zh-CN" altLang="en-US" sz="2000" dirty="0" smtClean="0"/>
              <a:t>后</a:t>
            </a:r>
            <a:r>
              <a:rPr lang="en-US" altLang="zh-CN" sz="2000" dirty="0" smtClean="0"/>
              <a:t>, </a:t>
            </a:r>
            <a:r>
              <a:rPr lang="zh-CN" altLang="en-US" sz="2000" dirty="0" smtClean="0"/>
              <a:t>再</a:t>
            </a:r>
            <a:r>
              <a:rPr lang="zh-CN" altLang="en-US" sz="2000" dirty="0"/>
              <a:t>对整个网络进行微调</a:t>
            </a:r>
            <a:r>
              <a:rPr lang="zh-CN" altLang="en-US" sz="2000" dirty="0" smtClean="0"/>
              <a:t>训练</a:t>
            </a:r>
            <a:r>
              <a:rPr lang="en-US" altLang="zh-CN" sz="2000" dirty="0" smtClean="0"/>
              <a:t>.  </a:t>
            </a:r>
            <a:r>
              <a:rPr lang="zh-CN" altLang="en-US" sz="2000" dirty="0"/>
              <a:t>微调一般使用</a:t>
            </a:r>
            <a:r>
              <a:rPr lang="en-US" altLang="zh-CN" sz="2000" dirty="0"/>
              <a:t>BP</a:t>
            </a:r>
            <a:r>
              <a:rPr lang="zh-CN" altLang="en-US" sz="2000" dirty="0" smtClean="0"/>
              <a:t>算法</a:t>
            </a:r>
            <a:r>
              <a:rPr lang="en-US" altLang="zh-CN" sz="2000" dirty="0" smtClean="0"/>
              <a:t>. </a:t>
            </a:r>
          </a:p>
          <a:p>
            <a:pPr marL="342900" indent="-342900"/>
            <a:r>
              <a:rPr lang="zh-CN" altLang="en-US" dirty="0">
                <a:solidFill>
                  <a:schemeClr val="tx2"/>
                </a:solidFill>
                <a:ea typeface="微软雅黑" panose="020B0503020204020204" pitchFamily="34" charset="-122"/>
              </a:rPr>
              <a:t>例子：</a:t>
            </a:r>
            <a:r>
              <a:rPr lang="zh-CN" altLang="en-US" sz="2000" dirty="0"/>
              <a:t>深度信念网络 </a:t>
            </a:r>
            <a:r>
              <a:rPr lang="en-US" altLang="zh-CN" sz="1700" dirty="0" smtClean="0">
                <a:solidFill>
                  <a:srgbClr val="C00000"/>
                </a:solidFill>
              </a:rPr>
              <a:t>[</a:t>
            </a:r>
            <a:r>
              <a:rPr lang="en-US" altLang="zh-CN" sz="1700" dirty="0" err="1" smtClean="0">
                <a:solidFill>
                  <a:srgbClr val="C00000"/>
                </a:solidFill>
              </a:rPr>
              <a:t>Hintonet</a:t>
            </a:r>
            <a:r>
              <a:rPr lang="en-US" altLang="zh-CN" sz="1700" dirty="0" smtClean="0">
                <a:solidFill>
                  <a:srgbClr val="C00000"/>
                </a:solidFill>
              </a:rPr>
              <a:t> al. ,  </a:t>
            </a:r>
            <a:r>
              <a:rPr lang="en-US" altLang="zh-CN" sz="1700" dirty="0">
                <a:solidFill>
                  <a:srgbClr val="C00000"/>
                </a:solidFill>
              </a:rPr>
              <a:t>2006] </a:t>
            </a:r>
            <a:endParaRPr lang="en-US" altLang="zh-CN" sz="2000" dirty="0" smtClean="0"/>
          </a:p>
          <a:p>
            <a:pPr marL="342900" indent="-342900">
              <a:buFont typeface="Wingdings" panose="05000000000000000000" pitchFamily="2" charset="2"/>
              <a:buChar char="l"/>
            </a:pPr>
            <a:r>
              <a:rPr lang="zh-CN" altLang="en-US" sz="2000" dirty="0" smtClean="0"/>
              <a:t>结构：每一层都是一个受限 </a:t>
            </a:r>
            <a:r>
              <a:rPr lang="en-US" altLang="zh-CN" sz="2000" dirty="0" smtClean="0"/>
              <a:t>Boltzmann </a:t>
            </a:r>
            <a:r>
              <a:rPr lang="zh-CN" altLang="en-US" sz="2000" dirty="0" smtClean="0"/>
              <a:t>机</a:t>
            </a:r>
            <a:endParaRPr lang="en-US" altLang="zh-CN" sz="2000" dirty="0" smtClean="0"/>
          </a:p>
          <a:p>
            <a:pPr marL="342900" indent="-342900">
              <a:buFont typeface="Wingdings" panose="05000000000000000000" pitchFamily="2" charset="2"/>
              <a:buChar char="l"/>
            </a:pPr>
            <a:r>
              <a:rPr lang="zh-CN" altLang="en-US" sz="2000" dirty="0" smtClean="0"/>
              <a:t>训练方法：无监督预训练</a:t>
            </a:r>
            <a:r>
              <a:rPr lang="en-US" altLang="zh-CN" sz="2000" dirty="0" smtClean="0"/>
              <a:t>+BP </a:t>
            </a:r>
            <a:r>
              <a:rPr lang="zh-CN" altLang="en-US" sz="2000" dirty="0" smtClean="0"/>
              <a:t>微调</a:t>
            </a:r>
            <a:endParaRPr lang="en-US" altLang="zh-CN" sz="2000" dirty="0" smtClean="0"/>
          </a:p>
          <a:p>
            <a:pPr marL="342900" indent="-342900"/>
            <a:r>
              <a:rPr lang="zh-CN" altLang="en-US" dirty="0">
                <a:solidFill>
                  <a:schemeClr val="tx2"/>
                </a:solidFill>
                <a:ea typeface="微软雅黑" panose="020B0503020204020204" pitchFamily="34" charset="-122"/>
              </a:rPr>
              <a:t>分析</a:t>
            </a:r>
            <a:endParaRPr lang="en-US" altLang="zh-CN" dirty="0">
              <a:solidFill>
                <a:schemeClr val="tx2"/>
              </a:solidFill>
              <a:ea typeface="微软雅黑" panose="020B0503020204020204" pitchFamily="34" charset="-122"/>
            </a:endParaRPr>
          </a:p>
          <a:p>
            <a:pPr marL="0" indent="0">
              <a:buNone/>
            </a:pPr>
            <a:r>
              <a:rPr lang="zh-CN" altLang="en-US" sz="2000" dirty="0"/>
              <a:t>预</a:t>
            </a:r>
            <a:r>
              <a:rPr lang="zh-CN" altLang="en-US" sz="2000" dirty="0" smtClean="0"/>
              <a:t>训练</a:t>
            </a:r>
            <a:r>
              <a:rPr lang="en-US" altLang="zh-CN" sz="2000" dirty="0" smtClean="0"/>
              <a:t>+</a:t>
            </a:r>
            <a:r>
              <a:rPr lang="zh-CN" altLang="en-US" sz="2000" dirty="0" smtClean="0"/>
              <a:t>微调 的做法可以视为将大量参数分组</a:t>
            </a:r>
            <a:r>
              <a:rPr lang="en-US" altLang="zh-CN" sz="2000" dirty="0" smtClean="0"/>
              <a:t>, </a:t>
            </a:r>
            <a:r>
              <a:rPr lang="zh-CN" altLang="en-US" sz="2000" dirty="0" smtClean="0"/>
              <a:t>对每组先找到局部看起来比较好的设置</a:t>
            </a:r>
            <a:r>
              <a:rPr lang="en-US" altLang="zh-CN" sz="2000" dirty="0" smtClean="0"/>
              <a:t>, </a:t>
            </a:r>
            <a:r>
              <a:rPr lang="zh-CN" altLang="en-US" sz="2000" dirty="0" smtClean="0"/>
              <a:t>然后再基于这些局部较优的结果联合起来进行全局寻优</a:t>
            </a:r>
            <a:r>
              <a:rPr lang="en-US" altLang="zh-CN" sz="2000" dirty="0" smtClean="0"/>
              <a:t>. </a:t>
            </a:r>
          </a:p>
        </p:txBody>
      </p:sp>
    </p:spTree>
    <p:extLst>
      <p:ext uri="{BB962C8B-B14F-4D97-AF65-F5344CB8AC3E}">
        <p14:creationId xmlns:p14="http://schemas.microsoft.com/office/powerpoint/2010/main" val="3863151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l="3583"/>
          <a:stretch/>
        </p:blipFill>
        <p:spPr>
          <a:xfrm>
            <a:off x="2436384" y="3781168"/>
            <a:ext cx="5584572" cy="2324665"/>
          </a:xfrm>
          <a:prstGeom prst="rect">
            <a:avLst/>
          </a:prstGeom>
        </p:spPr>
      </p:pic>
      <p:sp>
        <p:nvSpPr>
          <p:cNvPr id="2" name="标题 1"/>
          <p:cNvSpPr>
            <a:spLocks noGrp="1"/>
          </p:cNvSpPr>
          <p:nvPr>
            <p:ph type="title"/>
          </p:nvPr>
        </p:nvSpPr>
        <p:spPr/>
        <p:txBody>
          <a:bodyPr/>
          <a:lstStyle/>
          <a:p>
            <a:r>
              <a:rPr lang="en-US" altLang="zh-CN" dirty="0" smtClean="0"/>
              <a:t>5.6 </a:t>
            </a:r>
            <a:r>
              <a:rPr lang="zh-CN" altLang="en-US" dirty="0" smtClean="0"/>
              <a:t>深度学习</a:t>
            </a:r>
            <a:endParaRPr lang="zh-CN" altLang="en-US" dirty="0"/>
          </a:p>
        </p:txBody>
      </p:sp>
      <p:sp>
        <p:nvSpPr>
          <p:cNvPr id="3" name="内容占位符 2"/>
          <p:cNvSpPr>
            <a:spLocks noGrp="1"/>
          </p:cNvSpPr>
          <p:nvPr>
            <p:ph idx="1"/>
          </p:nvPr>
        </p:nvSpPr>
        <p:spPr>
          <a:xfrm>
            <a:off x="260350" y="997898"/>
            <a:ext cx="8616950" cy="4930775"/>
          </a:xfrm>
        </p:spPr>
        <p:txBody>
          <a:bodyPr>
            <a:normAutofit/>
          </a:bodyPr>
          <a:lstStyle/>
          <a:p>
            <a:pPr marL="0" indent="0">
              <a:buNone/>
            </a:pPr>
            <a:r>
              <a:rPr lang="zh-CN" altLang="en-US" sz="3000" dirty="0" smtClean="0">
                <a:solidFill>
                  <a:schemeClr val="tx2"/>
                </a:solidFill>
                <a:latin typeface="微软雅黑" panose="020B0503020204020204" pitchFamily="34" charset="-122"/>
                <a:ea typeface="微软雅黑" panose="020B0503020204020204" pitchFamily="34" charset="-122"/>
              </a:rPr>
              <a:t>复杂模型训练方法</a:t>
            </a:r>
            <a:endParaRPr lang="en-US" altLang="zh-CN" sz="3000" dirty="0">
              <a:solidFill>
                <a:schemeClr val="tx2"/>
              </a:solidFill>
              <a:latin typeface="微软雅黑" panose="020B0503020204020204" pitchFamily="34" charset="-122"/>
              <a:ea typeface="微软雅黑" panose="020B0503020204020204" pitchFamily="34" charset="-122"/>
            </a:endParaRPr>
          </a:p>
          <a:p>
            <a:pPr marL="342900" indent="-342900">
              <a:lnSpc>
                <a:spcPct val="100000"/>
              </a:lnSpc>
              <a:buSzPct val="120000"/>
            </a:pPr>
            <a:r>
              <a:rPr lang="zh-CN" altLang="en-US" dirty="0">
                <a:solidFill>
                  <a:schemeClr val="tx2"/>
                </a:solidFill>
                <a:ea typeface="微软雅黑" panose="020B0503020204020204" pitchFamily="34" charset="-122"/>
              </a:rPr>
              <a:t>权共享</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smtClean="0"/>
              <a:t>一组神经元使用相同的连接权值</a:t>
            </a:r>
            <a:r>
              <a:rPr lang="en-US" altLang="zh-CN" sz="2000" dirty="0" smtClean="0"/>
              <a:t>. </a:t>
            </a:r>
          </a:p>
          <a:p>
            <a:pPr marL="342900" indent="-342900">
              <a:buFont typeface="Wingdings" panose="05000000000000000000" pitchFamily="2" charset="2"/>
              <a:buChar char="l"/>
            </a:pPr>
            <a:r>
              <a:rPr lang="zh-CN" altLang="en-US" sz="2000" dirty="0" smtClean="0"/>
              <a:t>权共享策略在卷积神经网络</a:t>
            </a:r>
            <a:r>
              <a:rPr lang="en-US" altLang="zh-CN" sz="2000" dirty="0" smtClean="0"/>
              <a:t>(CNN)</a:t>
            </a:r>
            <a:r>
              <a:rPr lang="fr-FR" altLang="zh-CN" sz="1600" dirty="0" smtClean="0">
                <a:solidFill>
                  <a:srgbClr val="C00000"/>
                </a:solidFill>
              </a:rPr>
              <a:t>[</a:t>
            </a:r>
            <a:r>
              <a:rPr lang="fr-FR" altLang="zh-CN" sz="1600" dirty="0">
                <a:solidFill>
                  <a:srgbClr val="C00000"/>
                </a:solidFill>
              </a:rPr>
              <a:t>LeCun and </a:t>
            </a:r>
            <a:r>
              <a:rPr lang="fr-FR" altLang="zh-CN" sz="1600" dirty="0" smtClean="0">
                <a:solidFill>
                  <a:srgbClr val="C00000"/>
                </a:solidFill>
              </a:rPr>
              <a:t>Bengio,  </a:t>
            </a:r>
            <a:r>
              <a:rPr lang="fr-FR" altLang="zh-CN" sz="1600" dirty="0">
                <a:solidFill>
                  <a:srgbClr val="C00000"/>
                </a:solidFill>
              </a:rPr>
              <a:t>1995; LeCun et </a:t>
            </a:r>
            <a:r>
              <a:rPr lang="fr-FR" altLang="zh-CN" sz="1600" dirty="0" smtClean="0">
                <a:solidFill>
                  <a:srgbClr val="C00000"/>
                </a:solidFill>
              </a:rPr>
              <a:t>al. ,  </a:t>
            </a:r>
            <a:r>
              <a:rPr lang="fr-FR" altLang="zh-CN" sz="1600" dirty="0">
                <a:solidFill>
                  <a:srgbClr val="C00000"/>
                </a:solidFill>
              </a:rPr>
              <a:t>1998]</a:t>
            </a:r>
            <a:r>
              <a:rPr lang="zh-CN" altLang="en-US" sz="2000" dirty="0" smtClean="0"/>
              <a:t>中发挥了重要作用</a:t>
            </a:r>
            <a:r>
              <a:rPr lang="en-US" altLang="zh-CN" sz="2000" dirty="0" smtClean="0"/>
              <a:t>. </a:t>
            </a:r>
          </a:p>
          <a:p>
            <a:pPr marL="342900" indent="-342900">
              <a:lnSpc>
                <a:spcPct val="100000"/>
              </a:lnSpc>
              <a:buSzPct val="120000"/>
            </a:pPr>
            <a:r>
              <a:rPr lang="zh-CN" altLang="en-US" dirty="0">
                <a:solidFill>
                  <a:schemeClr val="tx2"/>
                </a:solidFill>
                <a:ea typeface="微软雅黑" panose="020B0503020204020204" pitchFamily="34" charset="-122"/>
              </a:rPr>
              <a:t>卷积神经网络</a:t>
            </a:r>
            <a:endParaRPr lang="en-US" altLang="zh-CN" dirty="0">
              <a:solidFill>
                <a:schemeClr val="tx2"/>
              </a:solidFill>
              <a:ea typeface="微软雅黑" panose="020B0503020204020204" pitchFamily="34" charset="-122"/>
            </a:endParaRPr>
          </a:p>
          <a:p>
            <a:pPr marL="0" indent="0">
              <a:lnSpc>
                <a:spcPct val="100000"/>
              </a:lnSpc>
              <a:buSzPct val="120000"/>
              <a:buNone/>
            </a:pPr>
            <a:r>
              <a:rPr lang="zh-CN" altLang="en-US" sz="2000" dirty="0"/>
              <a:t>结构：</a:t>
            </a:r>
            <a:r>
              <a:rPr lang="en-US" altLang="zh-CN" sz="2000" dirty="0"/>
              <a:t>CNN</a:t>
            </a:r>
            <a:r>
              <a:rPr lang="zh-CN" altLang="en-US" sz="2000" dirty="0"/>
              <a:t>复合多个卷积层和采样层对输入信号进行加工</a:t>
            </a:r>
            <a:r>
              <a:rPr lang="en-US" altLang="zh-CN" sz="2000" dirty="0"/>
              <a:t>, </a:t>
            </a:r>
            <a:r>
              <a:rPr lang="zh-CN" altLang="en-US" sz="2000" dirty="0"/>
              <a:t>然后在连接层实现与输出目标之间的映射</a:t>
            </a:r>
            <a:r>
              <a:rPr lang="en-US" altLang="zh-CN" sz="2000" dirty="0"/>
              <a:t>. </a:t>
            </a:r>
          </a:p>
        </p:txBody>
      </p:sp>
    </p:spTree>
    <p:extLst>
      <p:ext uri="{BB962C8B-B14F-4D97-AF65-F5344CB8AC3E}">
        <p14:creationId xmlns:p14="http://schemas.microsoft.com/office/powerpoint/2010/main" val="11449311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5.6 </a:t>
            </a:r>
            <a:r>
              <a:rPr lang="zh-CN" altLang="en-US" dirty="0" smtClean="0"/>
              <a:t>深度学习</a:t>
            </a:r>
            <a:endParaRPr lang="zh-CN" altLang="en-US" dirty="0"/>
          </a:p>
        </p:txBody>
      </p:sp>
      <p:sp>
        <p:nvSpPr>
          <p:cNvPr id="3" name="内容占位符 2"/>
          <p:cNvSpPr>
            <a:spLocks noGrp="1"/>
          </p:cNvSpPr>
          <p:nvPr>
            <p:ph idx="1"/>
          </p:nvPr>
        </p:nvSpPr>
        <p:spPr/>
        <p:txBody>
          <a:bodyPr>
            <a:normAutofit lnSpcReduction="10000"/>
          </a:bodyPr>
          <a:lstStyle/>
          <a:p>
            <a:pPr marL="342900" indent="-342900">
              <a:lnSpc>
                <a:spcPct val="110000"/>
              </a:lnSpc>
              <a:buSzPct val="120000"/>
            </a:pPr>
            <a:r>
              <a:rPr lang="zh-CN" altLang="en-US" dirty="0">
                <a:solidFill>
                  <a:schemeClr val="tx2"/>
                </a:solidFill>
                <a:ea typeface="微软雅黑" panose="020B0503020204020204" pitchFamily="34" charset="-122"/>
              </a:rPr>
              <a:t>卷积神经网络</a:t>
            </a:r>
            <a:endParaRPr lang="en-US" altLang="zh-CN" dirty="0">
              <a:solidFill>
                <a:schemeClr val="tx2"/>
              </a:solidFill>
              <a:ea typeface="微软雅黑" panose="020B0503020204020204" pitchFamily="34" charset="-122"/>
            </a:endParaRPr>
          </a:p>
          <a:p>
            <a:pPr marL="342900" indent="-342900">
              <a:lnSpc>
                <a:spcPct val="100000"/>
              </a:lnSpc>
              <a:buFont typeface="Wingdings" panose="05000000000000000000" pitchFamily="2" charset="2"/>
              <a:buChar char="l"/>
            </a:pPr>
            <a:r>
              <a:rPr lang="zh-CN" altLang="en-US" sz="2000" dirty="0">
                <a:solidFill>
                  <a:srgbClr val="C00000"/>
                </a:solidFill>
              </a:rPr>
              <a:t>卷基层</a:t>
            </a:r>
            <a:r>
              <a:rPr lang="zh-CN" altLang="en-US" sz="2000" dirty="0" smtClean="0"/>
              <a:t>：每个卷基层包含多个特征映射</a:t>
            </a:r>
            <a:r>
              <a:rPr lang="en-US" altLang="zh-CN" sz="2000" dirty="0" smtClean="0"/>
              <a:t>, </a:t>
            </a:r>
            <a:r>
              <a:rPr lang="zh-CN" altLang="en-US" sz="2000" dirty="0" smtClean="0"/>
              <a:t>每个特征映射是一个由多个神经元构成的“平面”</a:t>
            </a:r>
            <a:r>
              <a:rPr lang="en-US" altLang="zh-CN" sz="2000" dirty="0" smtClean="0"/>
              <a:t>, </a:t>
            </a:r>
            <a:r>
              <a:rPr lang="zh-CN" altLang="en-US" sz="2000" dirty="0" smtClean="0"/>
              <a:t>通过一种卷积滤波器提取的一种特征</a:t>
            </a:r>
            <a:endParaRPr lang="en-US" altLang="zh-CN" sz="2000" dirty="0" smtClean="0"/>
          </a:p>
          <a:p>
            <a:pPr marL="342900" indent="-342900">
              <a:lnSpc>
                <a:spcPct val="100000"/>
              </a:lnSpc>
              <a:buFont typeface="Wingdings" panose="05000000000000000000" pitchFamily="2" charset="2"/>
              <a:buChar char="l"/>
            </a:pPr>
            <a:r>
              <a:rPr lang="zh-CN" altLang="en-US" sz="2000" dirty="0">
                <a:solidFill>
                  <a:srgbClr val="C00000"/>
                </a:solidFill>
              </a:rPr>
              <a:t>采样</a:t>
            </a:r>
            <a:r>
              <a:rPr lang="zh-CN" altLang="en-US" sz="2000" dirty="0" smtClean="0">
                <a:solidFill>
                  <a:srgbClr val="C00000"/>
                </a:solidFill>
              </a:rPr>
              <a:t>层</a:t>
            </a:r>
            <a:r>
              <a:rPr lang="zh-CN" altLang="en-US" sz="2000" dirty="0" smtClean="0"/>
              <a:t>：</a:t>
            </a:r>
            <a:r>
              <a:rPr lang="zh-CN" altLang="en-US" sz="2000" dirty="0"/>
              <a:t>亦</a:t>
            </a:r>
            <a:r>
              <a:rPr lang="zh-CN" altLang="en-US" sz="2000" dirty="0" smtClean="0"/>
              <a:t>称“汇合层”</a:t>
            </a:r>
            <a:r>
              <a:rPr lang="en-US" altLang="zh-CN" sz="2000" dirty="0" smtClean="0"/>
              <a:t>, </a:t>
            </a:r>
            <a:r>
              <a:rPr lang="zh-CN" altLang="en-US" sz="2000" dirty="0" smtClean="0"/>
              <a:t>其作用是基于局部相关性原理进行亚采样</a:t>
            </a:r>
            <a:r>
              <a:rPr lang="en-US" altLang="zh-CN" sz="2000" dirty="0" smtClean="0"/>
              <a:t>, </a:t>
            </a:r>
            <a:r>
              <a:rPr lang="zh-CN" altLang="en-US" sz="2000" dirty="0" smtClean="0"/>
              <a:t>从而在减少数据量的同时保留有用信息</a:t>
            </a:r>
            <a:r>
              <a:rPr lang="en-US" altLang="zh-CN" sz="2000" dirty="0" smtClean="0"/>
              <a:t> </a:t>
            </a:r>
          </a:p>
          <a:p>
            <a:pPr marL="342900" indent="-342900">
              <a:lnSpc>
                <a:spcPct val="100000"/>
              </a:lnSpc>
              <a:buFont typeface="Wingdings" panose="05000000000000000000" pitchFamily="2" charset="2"/>
              <a:buChar char="l"/>
            </a:pPr>
            <a:r>
              <a:rPr lang="zh-CN" altLang="en-US" sz="2000" dirty="0">
                <a:solidFill>
                  <a:srgbClr val="C00000"/>
                </a:solidFill>
              </a:rPr>
              <a:t>连接</a:t>
            </a:r>
            <a:r>
              <a:rPr lang="zh-CN" altLang="en-US" sz="2000" dirty="0" smtClean="0">
                <a:solidFill>
                  <a:srgbClr val="C00000"/>
                </a:solidFill>
              </a:rPr>
              <a:t>层</a:t>
            </a:r>
            <a:r>
              <a:rPr lang="zh-CN" altLang="en-US" sz="2000" dirty="0" smtClean="0"/>
              <a:t>：</a:t>
            </a:r>
            <a:r>
              <a:rPr lang="zh-CN" altLang="en-US" sz="2000" dirty="0"/>
              <a:t>每个神经元被全连接到上一层每个</a:t>
            </a:r>
            <a:r>
              <a:rPr lang="zh-CN" altLang="en-US" sz="2000" dirty="0" smtClean="0"/>
              <a:t>神经元</a:t>
            </a:r>
            <a:r>
              <a:rPr lang="en-US" altLang="zh-CN" sz="2000" dirty="0" smtClean="0"/>
              <a:t>, </a:t>
            </a:r>
            <a:r>
              <a:rPr lang="zh-CN" altLang="en-US" sz="2000" dirty="0" smtClean="0"/>
              <a:t>本质</a:t>
            </a:r>
            <a:r>
              <a:rPr lang="zh-CN" altLang="en-US" sz="2000" dirty="0"/>
              <a:t>就是传统的</a:t>
            </a:r>
            <a:r>
              <a:rPr lang="zh-CN" altLang="en-US" sz="2000" dirty="0" smtClean="0"/>
              <a:t>神经网络</a:t>
            </a:r>
            <a:r>
              <a:rPr lang="en-US" altLang="zh-CN" sz="2000" dirty="0" smtClean="0"/>
              <a:t>, </a:t>
            </a:r>
            <a:r>
              <a:rPr lang="zh-CN" altLang="en-US" sz="2000" dirty="0" smtClean="0"/>
              <a:t>其目的是通过连接层和输出层的连接完成识别任务</a:t>
            </a:r>
            <a:r>
              <a:rPr lang="en-US" altLang="zh-CN" sz="2000" dirty="0" smtClean="0"/>
              <a:t> </a:t>
            </a:r>
          </a:p>
          <a:p>
            <a:pPr marL="342900" indent="-342900">
              <a:lnSpc>
                <a:spcPct val="120000"/>
              </a:lnSpc>
              <a:buSzPct val="120000"/>
            </a:pPr>
            <a:r>
              <a:rPr lang="zh-CN" altLang="en-US" dirty="0">
                <a:solidFill>
                  <a:schemeClr val="tx2"/>
                </a:solidFill>
                <a:ea typeface="微软雅黑" panose="020B0503020204020204" pitchFamily="34" charset="-122"/>
              </a:rPr>
              <a:t>卷积神经网络激活函数</a:t>
            </a:r>
            <a:endParaRPr lang="en-US" altLang="zh-CN" dirty="0">
              <a:solidFill>
                <a:schemeClr val="tx2"/>
              </a:solidFill>
              <a:ea typeface="微软雅黑" panose="020B0503020204020204" pitchFamily="34" charset="-122"/>
            </a:endParaRPr>
          </a:p>
          <a:p>
            <a:pPr marL="0" indent="0">
              <a:lnSpc>
                <a:spcPct val="100000"/>
              </a:lnSpc>
              <a:buNone/>
            </a:pPr>
            <a:r>
              <a:rPr lang="zh-CN" altLang="en-US" sz="2000" dirty="0" smtClean="0"/>
              <a:t>在</a:t>
            </a:r>
            <a:r>
              <a:rPr lang="en-US" altLang="zh-CN" sz="2000" dirty="0" smtClean="0"/>
              <a:t>CNN</a:t>
            </a:r>
            <a:r>
              <a:rPr lang="zh-CN" altLang="en-US" sz="2000" dirty="0" smtClean="0"/>
              <a:t>中通常将 </a:t>
            </a:r>
            <a:r>
              <a:rPr lang="en-US" altLang="zh-CN" sz="2000" dirty="0" smtClean="0"/>
              <a:t>sigmoid </a:t>
            </a:r>
            <a:r>
              <a:rPr lang="zh-CN" altLang="en-US" sz="2000" dirty="0" smtClean="0"/>
              <a:t>激活函数替换为修正的线性函数</a:t>
            </a:r>
            <a:endParaRPr lang="en-US" altLang="zh-CN" sz="2000" dirty="0" smtClean="0"/>
          </a:p>
          <a:p>
            <a:pPr marL="0" indent="0">
              <a:lnSpc>
                <a:spcPct val="100000"/>
              </a:lnSpc>
              <a:buNone/>
            </a:pPr>
            <a:endParaRPr lang="en-US" altLang="zh-CN" sz="2000" dirty="0" smtClean="0"/>
          </a:p>
          <a:p>
            <a:pPr marL="342900" indent="-342900">
              <a:lnSpc>
                <a:spcPct val="130000"/>
              </a:lnSpc>
              <a:buSzPct val="120000"/>
            </a:pPr>
            <a:r>
              <a:rPr lang="zh-CN" altLang="en-US" dirty="0">
                <a:solidFill>
                  <a:schemeClr val="tx2"/>
                </a:solidFill>
                <a:ea typeface="微软雅黑" panose="020B0503020204020204" pitchFamily="34" charset="-122"/>
              </a:rPr>
              <a:t>卷积神经网络训练</a:t>
            </a:r>
            <a:endParaRPr lang="en-US" altLang="zh-CN" dirty="0">
              <a:solidFill>
                <a:schemeClr val="tx2"/>
              </a:solidFill>
              <a:ea typeface="微软雅黑" panose="020B0503020204020204" pitchFamily="34" charset="-122"/>
            </a:endParaRPr>
          </a:p>
          <a:p>
            <a:pPr marL="0" indent="0">
              <a:buNone/>
            </a:pPr>
            <a:r>
              <a:rPr lang="en-US" altLang="zh-CN" sz="2000" dirty="0" smtClean="0"/>
              <a:t>CNN </a:t>
            </a:r>
            <a:r>
              <a:rPr lang="zh-CN" altLang="en-US" sz="2000" dirty="0" smtClean="0"/>
              <a:t>可以用</a:t>
            </a:r>
            <a:r>
              <a:rPr lang="en-US" altLang="zh-CN" sz="2000" dirty="0" smtClean="0"/>
              <a:t>BP</a:t>
            </a:r>
            <a:r>
              <a:rPr lang="zh-CN" altLang="en-US" sz="2000" dirty="0" smtClean="0"/>
              <a:t>进行训练</a:t>
            </a:r>
            <a:r>
              <a:rPr lang="en-US" altLang="zh-CN" sz="2000" dirty="0" smtClean="0"/>
              <a:t>, </a:t>
            </a:r>
            <a:r>
              <a:rPr lang="zh-CN" altLang="en-US" sz="2000" dirty="0" smtClean="0"/>
              <a:t>但在训练中</a:t>
            </a:r>
            <a:r>
              <a:rPr lang="en-US" altLang="zh-CN" sz="2000" dirty="0" smtClean="0"/>
              <a:t>, </a:t>
            </a:r>
            <a:r>
              <a:rPr lang="zh-CN" altLang="en-US" sz="2000" dirty="0" smtClean="0"/>
              <a:t>无论是卷积层还是采样层</a:t>
            </a:r>
            <a:r>
              <a:rPr lang="en-US" altLang="zh-CN" sz="2000" dirty="0" smtClean="0"/>
              <a:t>, </a:t>
            </a:r>
            <a:r>
              <a:rPr lang="zh-CN" altLang="en-US" sz="2000" dirty="0" smtClean="0"/>
              <a:t>每一组神经元都是用相同的连接权</a:t>
            </a:r>
            <a:r>
              <a:rPr lang="en-US" altLang="zh-CN" sz="2000" dirty="0" smtClean="0"/>
              <a:t>, </a:t>
            </a:r>
            <a:r>
              <a:rPr lang="zh-CN" altLang="en-US" sz="2000" dirty="0" smtClean="0"/>
              <a:t>从而大幅减少了需要训练的参数数目</a:t>
            </a:r>
            <a:endParaRPr lang="en-US" altLang="zh-CN" sz="2000" dirty="0" smtClean="0"/>
          </a:p>
        </p:txBody>
      </p:sp>
      <p:graphicFrame>
        <p:nvGraphicFramePr>
          <p:cNvPr id="5" name="对象 4"/>
          <p:cNvGraphicFramePr>
            <a:graphicFrameLocks noChangeAspect="1"/>
          </p:cNvGraphicFramePr>
          <p:nvPr>
            <p:extLst>
              <p:ext uri="{D42A27DB-BD31-4B8C-83A1-F6EECF244321}">
                <p14:modId xmlns:p14="http://schemas.microsoft.com/office/powerpoint/2010/main" val="920659425"/>
              </p:ext>
            </p:extLst>
          </p:nvPr>
        </p:nvGraphicFramePr>
        <p:xfrm>
          <a:off x="2930525" y="4594225"/>
          <a:ext cx="2247900" cy="360363"/>
        </p:xfrm>
        <a:graphic>
          <a:graphicData uri="http://schemas.openxmlformats.org/presentationml/2006/ole">
            <mc:AlternateContent xmlns:mc="http://schemas.openxmlformats.org/markup-compatibility/2006">
              <mc:Choice xmlns:v="urn:schemas-microsoft-com:vml" Requires="v">
                <p:oleObj spid="_x0000_s17435" name="Formula" r:id="rId3" imgW="1098720" imgH="176760" progId="Equation.Ribbit">
                  <p:embed/>
                </p:oleObj>
              </mc:Choice>
              <mc:Fallback>
                <p:oleObj name="Formula" r:id="rId3" imgW="1098720" imgH="176760" progId="Equation.Ribbit">
                  <p:embed/>
                  <p:pic>
                    <p:nvPicPr>
                      <p:cNvPr id="0" name=""/>
                      <p:cNvPicPr/>
                      <p:nvPr/>
                    </p:nvPicPr>
                    <p:blipFill>
                      <a:blip r:embed="rId4"/>
                      <a:stretch>
                        <a:fillRect/>
                      </a:stretch>
                    </p:blipFill>
                    <p:spPr>
                      <a:xfrm>
                        <a:off x="2930525" y="4594225"/>
                        <a:ext cx="2247900" cy="360363"/>
                      </a:xfrm>
                      <a:prstGeom prst="rect">
                        <a:avLst/>
                      </a:prstGeom>
                    </p:spPr>
                  </p:pic>
                </p:oleObj>
              </mc:Fallback>
            </mc:AlternateContent>
          </a:graphicData>
        </a:graphic>
      </p:graphicFrame>
    </p:spTree>
    <p:extLst>
      <p:ext uri="{BB962C8B-B14F-4D97-AF65-F5344CB8AC3E}">
        <p14:creationId xmlns:p14="http://schemas.microsoft.com/office/powerpoint/2010/main" val="25031336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神经网络发展史</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smtClean="0"/>
              <a:t>第三阶段</a:t>
            </a:r>
            <a:endParaRPr lang="zh-CN" altLang="en-US" dirty="0"/>
          </a:p>
        </p:txBody>
      </p:sp>
      <p:sp>
        <p:nvSpPr>
          <p:cNvPr id="4" name="内容占位符 3"/>
          <p:cNvSpPr>
            <a:spLocks noGrp="1"/>
          </p:cNvSpPr>
          <p:nvPr>
            <p:ph sz="quarter" idx="14"/>
          </p:nvPr>
        </p:nvSpPr>
        <p:spPr/>
        <p:txBody>
          <a:bodyPr>
            <a:normAutofit/>
          </a:bodyPr>
          <a:lstStyle/>
          <a:p>
            <a:pPr marL="342900" indent="-342900">
              <a:lnSpc>
                <a:spcPct val="100000"/>
              </a:lnSpc>
              <a:buFont typeface="Wingdings" panose="05000000000000000000" pitchFamily="2" charset="2"/>
              <a:buChar char="l"/>
            </a:pPr>
            <a:r>
              <a:rPr lang="en-US" altLang="zh-CN" sz="2000" dirty="0" smtClean="0"/>
              <a:t>2006</a:t>
            </a:r>
            <a:r>
              <a:rPr lang="zh-CN" altLang="en-US" sz="2000" dirty="0" smtClean="0"/>
              <a:t>年</a:t>
            </a:r>
            <a:r>
              <a:rPr lang="en-US" altLang="zh-CN" sz="2000" dirty="0" smtClean="0"/>
              <a:t>, Hinton</a:t>
            </a:r>
            <a:r>
              <a:rPr lang="zh-CN" altLang="en-US" sz="2000" dirty="0" smtClean="0"/>
              <a:t>提出了深度</a:t>
            </a:r>
            <a:r>
              <a:rPr lang="zh-CN" altLang="en-US" sz="2000" dirty="0"/>
              <a:t>信念</a:t>
            </a:r>
            <a:r>
              <a:rPr lang="zh-CN" altLang="en-US" sz="2000" dirty="0" smtClean="0"/>
              <a:t>网络</a:t>
            </a:r>
            <a:r>
              <a:rPr lang="en-US" altLang="zh-CN" sz="2000" dirty="0" smtClean="0"/>
              <a:t>(DBN), </a:t>
            </a:r>
            <a:r>
              <a:rPr lang="zh-CN" altLang="en-US" sz="2000" dirty="0" smtClean="0"/>
              <a:t>通过“预训练</a:t>
            </a:r>
            <a:r>
              <a:rPr lang="en-US" altLang="zh-CN" sz="2000" dirty="0" smtClean="0"/>
              <a:t>+</a:t>
            </a:r>
            <a:r>
              <a:rPr lang="zh-CN" altLang="en-US" sz="2000" dirty="0" smtClean="0"/>
              <a:t>微调”使得深度模型的最优化变得相对容易</a:t>
            </a:r>
            <a:endParaRPr lang="en-US" altLang="zh-CN" sz="2000" dirty="0" smtClean="0"/>
          </a:p>
          <a:p>
            <a:pPr marL="342900" indent="-342900">
              <a:lnSpc>
                <a:spcPct val="100000"/>
              </a:lnSpc>
              <a:buFont typeface="Wingdings" panose="05000000000000000000" pitchFamily="2" charset="2"/>
              <a:buChar char="l"/>
            </a:pPr>
            <a:r>
              <a:rPr lang="en-US" altLang="zh-CN" sz="2000" dirty="0" smtClean="0"/>
              <a:t>2012</a:t>
            </a:r>
            <a:r>
              <a:rPr lang="zh-CN" altLang="en-US" sz="2000" dirty="0" smtClean="0"/>
              <a:t>年</a:t>
            </a:r>
            <a:r>
              <a:rPr lang="en-US" altLang="zh-CN" sz="2000" dirty="0" smtClean="0"/>
              <a:t>, Hinton </a:t>
            </a:r>
            <a:r>
              <a:rPr lang="zh-CN" altLang="en-US" sz="2000" dirty="0" smtClean="0"/>
              <a:t>组参加</a:t>
            </a:r>
            <a:r>
              <a:rPr lang="en-US" altLang="zh-CN" sz="2000" dirty="0" smtClean="0"/>
              <a:t>ImageNet </a:t>
            </a:r>
            <a:r>
              <a:rPr lang="zh-CN" altLang="en-US" sz="2000" dirty="0" smtClean="0"/>
              <a:t>竞赛</a:t>
            </a:r>
            <a:r>
              <a:rPr lang="en-US" altLang="zh-CN" sz="2000" dirty="0" smtClean="0"/>
              <a:t>, </a:t>
            </a:r>
            <a:r>
              <a:rPr lang="zh-CN" altLang="en-US" sz="2000" dirty="0" smtClean="0"/>
              <a:t>使用 </a:t>
            </a:r>
            <a:r>
              <a:rPr lang="en-US" altLang="zh-CN" sz="2000" dirty="0" smtClean="0"/>
              <a:t>CNN </a:t>
            </a:r>
            <a:r>
              <a:rPr lang="zh-CN" altLang="en-US" sz="2000" dirty="0" smtClean="0"/>
              <a:t>模型</a:t>
            </a:r>
            <a:r>
              <a:rPr lang="zh-CN" altLang="en-US" sz="2000" dirty="0">
                <a:cs typeface="Arial" panose="020B0604020202020204" pitchFamily="34" charset="0"/>
              </a:rPr>
              <a:t>以</a:t>
            </a:r>
            <a:r>
              <a:rPr lang="zh-CN" altLang="en-US" sz="2000" dirty="0" smtClean="0">
                <a:cs typeface="Arial" panose="020B0604020202020204" pitchFamily="34" charset="0"/>
              </a:rPr>
              <a:t>超过第二名</a:t>
            </a:r>
            <a:r>
              <a:rPr lang="en-US" altLang="zh-CN" sz="2000" dirty="0" smtClean="0">
                <a:cs typeface="Arial" panose="020B0604020202020204" pitchFamily="34" charset="0"/>
              </a:rPr>
              <a:t>10</a:t>
            </a:r>
            <a:r>
              <a:rPr lang="zh-CN" altLang="en-US" sz="2000" dirty="0">
                <a:cs typeface="Arial" panose="020B0604020202020204" pitchFamily="34" charset="0"/>
              </a:rPr>
              <a:t>个</a:t>
            </a:r>
            <a:r>
              <a:rPr lang="zh-CN" altLang="en-US" sz="2000" dirty="0" smtClean="0">
                <a:cs typeface="Arial" panose="020B0604020202020204" pitchFamily="34" charset="0"/>
              </a:rPr>
              <a:t>百分点的成绩夺得当年竞赛的冠军</a:t>
            </a:r>
            <a:endParaRPr lang="en-US" altLang="zh-CN" sz="2000" dirty="0" smtClean="0">
              <a:cs typeface="Arial" panose="020B0604020202020204" pitchFamily="34" charset="0"/>
            </a:endParaRPr>
          </a:p>
          <a:p>
            <a:pPr marL="342900" indent="-342900">
              <a:lnSpc>
                <a:spcPct val="100000"/>
              </a:lnSpc>
              <a:buFont typeface="Wingdings" panose="05000000000000000000" pitchFamily="2" charset="2"/>
              <a:buChar char="l"/>
            </a:pPr>
            <a:r>
              <a:rPr lang="zh-CN" altLang="en-US" sz="2000" dirty="0" smtClean="0">
                <a:cs typeface="Arial" panose="020B0604020202020204" pitchFamily="34" charset="0"/>
              </a:rPr>
              <a:t>伴随云计算、大数据时代的到来，计算能力的大幅提升，使得深度学习模型在计算机视觉、自然语言处理、语音识别等众多领域都取得了较大的成功</a:t>
            </a:r>
            <a:endParaRPr lang="zh-CN" altLang="en-US" sz="2000"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999" y="4174317"/>
            <a:ext cx="2923669" cy="2042821"/>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9317" y="4039789"/>
            <a:ext cx="3068025" cy="2214998"/>
          </a:xfrm>
          <a:prstGeom prst="rect">
            <a:avLst/>
          </a:prstGeom>
        </p:spPr>
      </p:pic>
      <p:pic>
        <p:nvPicPr>
          <p:cNvPr id="8" name="图片 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2860" y="4039789"/>
            <a:ext cx="2541622" cy="2220833"/>
          </a:xfrm>
          <a:prstGeom prst="rect">
            <a:avLst/>
          </a:prstGeom>
        </p:spPr>
      </p:pic>
    </p:spTree>
    <p:extLst>
      <p:ext uri="{BB962C8B-B14F-4D97-AF65-F5344CB8AC3E}">
        <p14:creationId xmlns:p14="http://schemas.microsoft.com/office/powerpoint/2010/main" val="25877788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5.6 </a:t>
            </a:r>
            <a:r>
              <a:rPr lang="zh-CN" altLang="en-US" dirty="0" smtClean="0"/>
              <a:t>深度学习</a:t>
            </a:r>
            <a:endParaRPr lang="zh-CN" altLang="en-US" dirty="0"/>
          </a:p>
        </p:txBody>
      </p:sp>
      <p:sp>
        <p:nvSpPr>
          <p:cNvPr id="3" name="内容占位符 2"/>
          <p:cNvSpPr>
            <a:spLocks noGrp="1"/>
          </p:cNvSpPr>
          <p:nvPr>
            <p:ph idx="1"/>
          </p:nvPr>
        </p:nvSpPr>
        <p:spPr/>
        <p:txBody>
          <a:bodyPr/>
          <a:lstStyle/>
          <a:p>
            <a:pPr marL="342900" indent="-342900">
              <a:lnSpc>
                <a:spcPct val="110000"/>
              </a:lnSpc>
              <a:buSzPct val="120000"/>
            </a:pPr>
            <a:r>
              <a:rPr lang="zh-CN" altLang="en-US" dirty="0">
                <a:solidFill>
                  <a:schemeClr val="tx2"/>
                </a:solidFill>
                <a:ea typeface="微软雅黑" panose="020B0503020204020204" pitchFamily="34" charset="-122"/>
              </a:rPr>
              <a:t>理解深度学习</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dirty="0">
                <a:latin typeface="+mn-ea"/>
                <a:ea typeface="+mn-ea"/>
              </a:rPr>
              <a:t>“特征工程” </a:t>
            </a:r>
            <a:r>
              <a:rPr lang="en-US" altLang="zh-CN" dirty="0" smtClean="0">
                <a:latin typeface="+mn-ea"/>
                <a:ea typeface="+mn-ea"/>
              </a:rPr>
              <a:t>VS“</a:t>
            </a:r>
            <a:r>
              <a:rPr lang="zh-CN" altLang="en-US" dirty="0">
                <a:latin typeface="+mn-ea"/>
                <a:ea typeface="+mn-ea"/>
              </a:rPr>
              <a:t>特征学习</a:t>
            </a:r>
            <a:r>
              <a:rPr lang="zh-CN" altLang="en-US" dirty="0" smtClean="0">
                <a:latin typeface="+mn-ea"/>
                <a:ea typeface="+mn-ea"/>
              </a:rPr>
              <a:t>”</a:t>
            </a:r>
            <a:r>
              <a:rPr lang="zh-CN" altLang="en-US" dirty="0">
                <a:latin typeface="+mn-ea"/>
                <a:ea typeface="+mn-ea"/>
              </a:rPr>
              <a:t>或者</a:t>
            </a:r>
            <a:r>
              <a:rPr lang="en-US" altLang="zh-CN" dirty="0" smtClean="0">
                <a:latin typeface="+mn-ea"/>
                <a:ea typeface="+mn-ea"/>
              </a:rPr>
              <a:t> </a:t>
            </a:r>
            <a:r>
              <a:rPr lang="en-US" altLang="zh-CN" dirty="0">
                <a:latin typeface="+mn-ea"/>
                <a:ea typeface="+mn-ea"/>
              </a:rPr>
              <a:t>“</a:t>
            </a:r>
            <a:r>
              <a:rPr lang="zh-CN" altLang="en-US" dirty="0">
                <a:latin typeface="+mn-ea"/>
                <a:ea typeface="+mn-ea"/>
              </a:rPr>
              <a:t>表示学习</a:t>
            </a:r>
            <a:r>
              <a:rPr lang="zh-CN" altLang="en-US" dirty="0" smtClean="0">
                <a:latin typeface="+mn-ea"/>
                <a:ea typeface="+mn-ea"/>
              </a:rPr>
              <a:t>”</a:t>
            </a:r>
            <a:endParaRPr lang="en-US" altLang="zh-CN" dirty="0" smtClean="0">
              <a:latin typeface="+mn-ea"/>
              <a:ea typeface="+mn-ea"/>
            </a:endParaRPr>
          </a:p>
          <a:p>
            <a:pPr marL="342900" indent="-342900">
              <a:buFont typeface="Wingdings" panose="05000000000000000000" pitchFamily="2" charset="2"/>
              <a:buChar char="l"/>
            </a:pPr>
            <a:r>
              <a:rPr lang="zh-CN" altLang="en-US" sz="1800" dirty="0">
                <a:latin typeface="+mn-ea"/>
                <a:ea typeface="+mn-ea"/>
              </a:rPr>
              <a:t>特征工程由人类专家根据现实任务来</a:t>
            </a:r>
            <a:r>
              <a:rPr lang="zh-CN" altLang="en-US" sz="1800" dirty="0" smtClean="0">
                <a:latin typeface="+mn-ea"/>
                <a:ea typeface="+mn-ea"/>
              </a:rPr>
              <a:t>设计</a:t>
            </a:r>
            <a:r>
              <a:rPr lang="en-US" altLang="zh-CN" sz="1800" dirty="0" smtClean="0">
                <a:latin typeface="+mn-ea"/>
                <a:ea typeface="+mn-ea"/>
              </a:rPr>
              <a:t>, </a:t>
            </a:r>
            <a:r>
              <a:rPr lang="zh-CN" altLang="en-US" sz="1800" dirty="0" smtClean="0">
                <a:latin typeface="+mn-ea"/>
                <a:ea typeface="+mn-ea"/>
              </a:rPr>
              <a:t>特征提取</a:t>
            </a:r>
            <a:r>
              <a:rPr lang="zh-CN" altLang="en-US" sz="1800" dirty="0">
                <a:latin typeface="+mn-ea"/>
                <a:ea typeface="+mn-ea"/>
              </a:rPr>
              <a:t>与识别是单独的两个阶段</a:t>
            </a:r>
            <a:r>
              <a:rPr lang="zh-CN" altLang="en-US" sz="1800" dirty="0" smtClean="0">
                <a:latin typeface="+mn-ea"/>
                <a:ea typeface="+mn-ea"/>
              </a:rPr>
              <a:t>；</a:t>
            </a:r>
            <a:endParaRPr lang="en-US" altLang="zh-CN" sz="1800" dirty="0" smtClean="0">
              <a:latin typeface="+mn-ea"/>
              <a:ea typeface="+mn-ea"/>
            </a:endParaRPr>
          </a:p>
          <a:p>
            <a:pPr marL="0" indent="0">
              <a:buNone/>
            </a:pPr>
            <a:endParaRPr lang="en-US" altLang="zh-CN" sz="1800" dirty="0" smtClean="0">
              <a:latin typeface="+mn-ea"/>
              <a:ea typeface="+mn-ea"/>
            </a:endParaRPr>
          </a:p>
          <a:p>
            <a:pPr marL="342900" indent="-342900">
              <a:buFont typeface="Wingdings" panose="05000000000000000000" pitchFamily="2" charset="2"/>
              <a:buChar char="l"/>
            </a:pPr>
            <a:endParaRPr lang="en-US" altLang="zh-CN" sz="1800" dirty="0">
              <a:latin typeface="+mn-ea"/>
              <a:ea typeface="+mn-ea"/>
            </a:endParaRPr>
          </a:p>
          <a:p>
            <a:pPr marL="342900" indent="-342900">
              <a:buFont typeface="Wingdings" panose="05000000000000000000" pitchFamily="2" charset="2"/>
              <a:buChar char="l"/>
            </a:pPr>
            <a:endParaRPr lang="en-US" altLang="zh-CN" sz="1800" dirty="0" smtClean="0">
              <a:latin typeface="+mn-ea"/>
              <a:ea typeface="+mn-ea"/>
            </a:endParaRPr>
          </a:p>
          <a:p>
            <a:pPr marL="342900" indent="-342900">
              <a:buFont typeface="Wingdings" panose="05000000000000000000" pitchFamily="2" charset="2"/>
              <a:buChar char="l"/>
            </a:pPr>
            <a:endParaRPr lang="en-US" altLang="zh-CN" sz="1800" dirty="0">
              <a:latin typeface="+mn-ea"/>
              <a:ea typeface="+mn-ea"/>
            </a:endParaRPr>
          </a:p>
          <a:p>
            <a:pPr marL="342900" indent="-342900">
              <a:buFont typeface="Wingdings" panose="05000000000000000000" pitchFamily="2" charset="2"/>
              <a:buChar char="l"/>
            </a:pPr>
            <a:r>
              <a:rPr lang="zh-CN" altLang="en-US" sz="1800" dirty="0">
                <a:latin typeface="+mn-ea"/>
                <a:ea typeface="+mn-ea"/>
              </a:rPr>
              <a:t>特征学习通过深度学习技术自动产生有益于分类的</a:t>
            </a:r>
            <a:r>
              <a:rPr lang="zh-CN" altLang="en-US" sz="1800" dirty="0" smtClean="0">
                <a:latin typeface="+mn-ea"/>
                <a:ea typeface="+mn-ea"/>
              </a:rPr>
              <a:t>特征</a:t>
            </a:r>
            <a:r>
              <a:rPr lang="en-US" altLang="zh-CN" sz="1800" dirty="0" smtClean="0">
                <a:latin typeface="+mn-ea"/>
                <a:ea typeface="+mn-ea"/>
              </a:rPr>
              <a:t>, </a:t>
            </a:r>
            <a:r>
              <a:rPr lang="zh-CN" altLang="en-US" sz="1800" dirty="0" smtClean="0">
                <a:latin typeface="+mn-ea"/>
                <a:ea typeface="+mn-ea"/>
              </a:rPr>
              <a:t>是</a:t>
            </a:r>
            <a:r>
              <a:rPr lang="zh-CN" altLang="en-US" sz="1800" dirty="0">
                <a:latin typeface="+mn-ea"/>
                <a:ea typeface="+mn-ea"/>
              </a:rPr>
              <a:t>一个端到端的学习</a:t>
            </a:r>
            <a:r>
              <a:rPr lang="zh-CN" altLang="en-US" sz="1800" dirty="0" smtClean="0">
                <a:latin typeface="+mn-ea"/>
                <a:ea typeface="+mn-ea"/>
              </a:rPr>
              <a:t>框架</a:t>
            </a:r>
            <a:r>
              <a:rPr lang="en-US" altLang="zh-CN" sz="1800" dirty="0" smtClean="0">
                <a:latin typeface="+mn-ea"/>
                <a:ea typeface="+mn-ea"/>
              </a:rPr>
              <a:t>. </a:t>
            </a:r>
            <a:endParaRPr lang="en-US" altLang="zh-CN" sz="1800" dirty="0">
              <a:latin typeface="+mn-ea"/>
              <a:ea typeface="+mn-ea"/>
            </a:endParaRPr>
          </a:p>
          <a:p>
            <a:pPr marL="342900" indent="-342900">
              <a:buFont typeface="Wingdings" panose="05000000000000000000" pitchFamily="2" charset="2"/>
              <a:buChar char="l"/>
            </a:pPr>
            <a:endParaRPr lang="en-US" altLang="zh-CN" sz="1800" dirty="0">
              <a:latin typeface="+mj-ea"/>
            </a:endParaRPr>
          </a:p>
          <a:p>
            <a:pPr marL="342900" indent="-342900">
              <a:buFont typeface="Wingdings" panose="05000000000000000000" pitchFamily="2" charset="2"/>
              <a:buChar char="l"/>
            </a:pPr>
            <a:endParaRPr lang="zh-CN" altLang="en-US" dirty="0"/>
          </a:p>
          <a:p>
            <a:endParaRPr lang="zh-CN" altLang="en-US" dirty="0"/>
          </a:p>
        </p:txBody>
      </p:sp>
      <p:pic>
        <p:nvPicPr>
          <p:cNvPr id="4" name="图片 3"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267" y="2457889"/>
            <a:ext cx="2152837" cy="1402202"/>
          </a:xfrm>
          <a:prstGeom prst="rect">
            <a:avLst/>
          </a:prstGeom>
        </p:spPr>
      </p:pic>
      <p:sp>
        <p:nvSpPr>
          <p:cNvPr id="5" name="矩形 4"/>
          <p:cNvSpPr/>
          <p:nvPr/>
        </p:nvSpPr>
        <p:spPr bwMode="auto">
          <a:xfrm>
            <a:off x="3386749" y="2605525"/>
            <a:ext cx="2304256" cy="936104"/>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solidFill>
                  <a:srgbClr val="C00000"/>
                </a:solidFill>
              </a:rPr>
              <a:t>手工设计</a:t>
            </a:r>
            <a:endParaRPr lang="en-US" altLang="zh-CN" dirty="0" smtClean="0">
              <a:solidFill>
                <a:srgbClr val="C00000"/>
              </a:solidFill>
            </a:endParaRPr>
          </a:p>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solidFill>
                  <a:srgbClr val="C00000"/>
                </a:solidFill>
              </a:rPr>
              <a:t>特征</a:t>
            </a:r>
            <a:endParaRPr kumimoji="0" lang="en-US" altLang="zh-CN" sz="2400" b="0" i="0" u="none" strike="noStrike" cap="none" normalizeH="0" baseline="0" dirty="0" smtClean="0">
              <a:ln>
                <a:noFill/>
              </a:ln>
              <a:solidFill>
                <a:srgbClr val="C00000"/>
              </a:solidFill>
              <a:effectLst/>
            </a:endParaRPr>
          </a:p>
        </p:txBody>
      </p:sp>
      <p:sp>
        <p:nvSpPr>
          <p:cNvPr id="6" name="矩形 5"/>
          <p:cNvSpPr/>
          <p:nvPr/>
        </p:nvSpPr>
        <p:spPr bwMode="auto">
          <a:xfrm>
            <a:off x="6370737" y="2636571"/>
            <a:ext cx="2304256" cy="936104"/>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lgn="ctr">
              <a:lnSpc>
                <a:spcPct val="200000"/>
              </a:lnSpc>
            </a:pPr>
            <a:r>
              <a:rPr lang="zh-CN" altLang="en-US" dirty="0" smtClean="0">
                <a:solidFill>
                  <a:srgbClr val="C00000"/>
                </a:solidFill>
              </a:rPr>
              <a:t>分类识别</a:t>
            </a:r>
            <a:endParaRPr lang="en-US" altLang="zh-CN" dirty="0" smtClean="0">
              <a:solidFill>
                <a:srgbClr val="C00000"/>
              </a:solidFill>
            </a:endParaRPr>
          </a:p>
        </p:txBody>
      </p:sp>
      <p:cxnSp>
        <p:nvCxnSpPr>
          <p:cNvPr id="7" name="直接箭头连接符 6"/>
          <p:cNvCxnSpPr/>
          <p:nvPr/>
        </p:nvCxnSpPr>
        <p:spPr bwMode="auto">
          <a:xfrm>
            <a:off x="2736213" y="3044455"/>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cxnSp>
        <p:nvCxnSpPr>
          <p:cNvPr id="8" name="直接箭头连接符 7"/>
          <p:cNvCxnSpPr/>
          <p:nvPr/>
        </p:nvCxnSpPr>
        <p:spPr bwMode="auto">
          <a:xfrm>
            <a:off x="5706835" y="3044455"/>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pic>
        <p:nvPicPr>
          <p:cNvPr id="9" name="图片 8"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267" y="4721199"/>
            <a:ext cx="2152837" cy="1402202"/>
          </a:xfrm>
          <a:prstGeom prst="rect">
            <a:avLst/>
          </a:prstGeom>
        </p:spPr>
      </p:pic>
      <p:sp>
        <p:nvSpPr>
          <p:cNvPr id="10" name="矩形 9"/>
          <p:cNvSpPr/>
          <p:nvPr/>
        </p:nvSpPr>
        <p:spPr bwMode="auto">
          <a:xfrm>
            <a:off x="3395176" y="5017104"/>
            <a:ext cx="2304256" cy="936104"/>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solidFill>
                  <a:srgbClr val="C00000"/>
                </a:solidFill>
              </a:rPr>
              <a:t>学习生成</a:t>
            </a:r>
            <a:endParaRPr lang="en-US" altLang="zh-CN" dirty="0" smtClean="0">
              <a:solidFill>
                <a:srgbClr val="C00000"/>
              </a:solidFill>
            </a:endParaRPr>
          </a:p>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solidFill>
                  <a:srgbClr val="C00000"/>
                </a:solidFill>
              </a:rPr>
              <a:t>特征</a:t>
            </a:r>
            <a:endParaRPr kumimoji="0" lang="en-US" altLang="zh-CN" sz="2400" b="0" i="0" u="none" strike="noStrike" cap="none" normalizeH="0" baseline="0" dirty="0" smtClean="0">
              <a:ln>
                <a:noFill/>
              </a:ln>
              <a:solidFill>
                <a:srgbClr val="C00000"/>
              </a:solidFill>
              <a:effectLst/>
            </a:endParaRPr>
          </a:p>
        </p:txBody>
      </p:sp>
      <p:sp>
        <p:nvSpPr>
          <p:cNvPr id="11" name="矩形 10"/>
          <p:cNvSpPr/>
          <p:nvPr/>
        </p:nvSpPr>
        <p:spPr bwMode="auto">
          <a:xfrm>
            <a:off x="6384587" y="5017104"/>
            <a:ext cx="2304256" cy="936104"/>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lgn="ctr">
              <a:lnSpc>
                <a:spcPct val="200000"/>
              </a:lnSpc>
            </a:pPr>
            <a:r>
              <a:rPr lang="zh-CN" altLang="en-US" dirty="0">
                <a:solidFill>
                  <a:srgbClr val="C00000"/>
                </a:solidFill>
              </a:rPr>
              <a:t>分类识别</a:t>
            </a:r>
            <a:endParaRPr kumimoji="0" lang="zh-CN" altLang="en-US" sz="2400" b="0" i="0" u="none" strike="noStrike" cap="none" normalizeH="0" baseline="0" dirty="0" smtClean="0">
              <a:ln>
                <a:noFill/>
              </a:ln>
              <a:solidFill>
                <a:srgbClr val="C00000"/>
              </a:solidFill>
              <a:effectLst/>
            </a:endParaRPr>
          </a:p>
        </p:txBody>
      </p:sp>
      <p:cxnSp>
        <p:nvCxnSpPr>
          <p:cNvPr id="12" name="直接箭头连接符 11"/>
          <p:cNvCxnSpPr/>
          <p:nvPr/>
        </p:nvCxnSpPr>
        <p:spPr bwMode="auto">
          <a:xfrm>
            <a:off x="2747104" y="5422300"/>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cxnSp>
        <p:nvCxnSpPr>
          <p:cNvPr id="13" name="直接箭头连接符 12"/>
          <p:cNvCxnSpPr/>
          <p:nvPr/>
        </p:nvCxnSpPr>
        <p:spPr bwMode="auto">
          <a:xfrm>
            <a:off x="5720685" y="5499527"/>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spTree>
    <p:extLst>
      <p:ext uri="{BB962C8B-B14F-4D97-AF65-F5344CB8AC3E}">
        <p14:creationId xmlns:p14="http://schemas.microsoft.com/office/powerpoint/2010/main" val="40136926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5.6 </a:t>
            </a:r>
            <a:r>
              <a:rPr lang="zh-CN" altLang="en-US" dirty="0" smtClean="0"/>
              <a:t>深度学习</a:t>
            </a:r>
            <a:endParaRPr lang="zh-CN" altLang="en-US" dirty="0"/>
          </a:p>
        </p:txBody>
      </p:sp>
      <p:sp>
        <p:nvSpPr>
          <p:cNvPr id="3" name="内容占位符 2"/>
          <p:cNvSpPr>
            <a:spLocks noGrp="1"/>
          </p:cNvSpPr>
          <p:nvPr>
            <p:ph idx="1"/>
          </p:nvPr>
        </p:nvSpPr>
        <p:spPr/>
        <p:txBody>
          <a:bodyPr>
            <a:normAutofit/>
          </a:bodyPr>
          <a:lstStyle/>
          <a:p>
            <a:pPr marL="342900" indent="-342900">
              <a:lnSpc>
                <a:spcPct val="110000"/>
              </a:lnSpc>
              <a:buSzPct val="120000"/>
            </a:pPr>
            <a:r>
              <a:rPr lang="zh-CN" altLang="en-US" dirty="0">
                <a:solidFill>
                  <a:schemeClr val="tx2"/>
                </a:solidFill>
                <a:ea typeface="微软雅黑" panose="020B0503020204020204" pitchFamily="34" charset="-122"/>
              </a:rPr>
              <a:t>深度学习常用软件包</a:t>
            </a:r>
            <a:endParaRPr lang="en-US" altLang="zh-CN" dirty="0">
              <a:solidFill>
                <a:schemeClr val="tx2"/>
              </a:solidFill>
              <a:ea typeface="微软雅黑" panose="020B0503020204020204" pitchFamily="34" charset="-122"/>
            </a:endParaRPr>
          </a:p>
          <a:p>
            <a:pPr marL="457200" indent="-457200">
              <a:buFont typeface="Wingdings" panose="05000000000000000000" pitchFamily="2" charset="2"/>
              <a:buChar char="l"/>
            </a:pPr>
            <a:r>
              <a:rPr lang="en-US" altLang="zh-CN" sz="2000" dirty="0" smtClean="0">
                <a:solidFill>
                  <a:schemeClr val="tx2"/>
                </a:solidFill>
                <a:latin typeface="+mn-lt"/>
              </a:rPr>
              <a:t>CAFFE</a:t>
            </a:r>
            <a:endParaRPr lang="en-US" altLang="zh-CN" sz="2000" dirty="0">
              <a:solidFill>
                <a:schemeClr val="tx2"/>
              </a:solidFill>
              <a:latin typeface="+mn-lt"/>
            </a:endParaRPr>
          </a:p>
          <a:p>
            <a:pPr marL="0" indent="0">
              <a:buNone/>
            </a:pPr>
            <a:r>
              <a:rPr lang="en-US" altLang="zh-CN" dirty="0"/>
              <a:t>   </a:t>
            </a:r>
            <a:r>
              <a:rPr lang="en-US" altLang="zh-CN" sz="2000" dirty="0"/>
              <a:t>The Berkeley Vision and Learning Center (BVLC)</a:t>
            </a:r>
          </a:p>
          <a:p>
            <a:pPr marL="0" indent="0">
              <a:buNone/>
            </a:pPr>
            <a:r>
              <a:rPr lang="en-US" altLang="zh-CN" sz="2000" dirty="0"/>
              <a:t>   </a:t>
            </a:r>
            <a:r>
              <a:rPr lang="en-US" altLang="zh-CN" sz="2000" dirty="0">
                <a:hlinkClick r:id="rId2"/>
              </a:rPr>
              <a:t>http://</a:t>
            </a:r>
            <a:r>
              <a:rPr lang="en-US" altLang="zh-CN" sz="2000" dirty="0" smtClean="0">
                <a:hlinkClick r:id="rId2"/>
              </a:rPr>
              <a:t>caffe.berkeleyvision.org</a:t>
            </a:r>
            <a:r>
              <a:rPr lang="en-US" altLang="zh-CN" sz="2000" dirty="0">
                <a:hlinkClick r:id="rId2"/>
              </a:rPr>
              <a:t>/</a:t>
            </a:r>
            <a:endParaRPr lang="en-US" altLang="zh-CN" sz="2000" dirty="0"/>
          </a:p>
          <a:p>
            <a:pPr marL="457200" indent="-457200">
              <a:buFont typeface="Wingdings" panose="05000000000000000000" pitchFamily="2" charset="2"/>
              <a:buChar char="l"/>
            </a:pPr>
            <a:r>
              <a:rPr lang="en-US" altLang="zh-CN" sz="2000" dirty="0">
                <a:solidFill>
                  <a:schemeClr val="tx2"/>
                </a:solidFill>
                <a:latin typeface="+mn-lt"/>
              </a:rPr>
              <a:t>MatConvNet</a:t>
            </a:r>
          </a:p>
          <a:p>
            <a:pPr marL="0" indent="0">
              <a:buNone/>
            </a:pPr>
            <a:r>
              <a:rPr lang="en-US" altLang="zh-CN" dirty="0"/>
              <a:t>   </a:t>
            </a:r>
            <a:r>
              <a:rPr lang="en-US" altLang="zh-CN" sz="2000" dirty="0"/>
              <a:t>The Oxford Visual Geometry Group (VGG)</a:t>
            </a:r>
          </a:p>
          <a:p>
            <a:pPr marL="0" indent="0">
              <a:buNone/>
            </a:pPr>
            <a:r>
              <a:rPr lang="en-US" altLang="zh-CN" sz="2000" dirty="0"/>
              <a:t>   </a:t>
            </a:r>
            <a:r>
              <a:rPr lang="en-US" altLang="zh-CN" sz="2000" dirty="0">
                <a:hlinkClick r:id="rId3"/>
              </a:rPr>
              <a:t>http://</a:t>
            </a:r>
            <a:r>
              <a:rPr lang="en-US" altLang="zh-CN" sz="2000" dirty="0" smtClean="0">
                <a:hlinkClick r:id="rId3"/>
              </a:rPr>
              <a:t>www.vlfeat.org/matconvnet</a:t>
            </a:r>
            <a:r>
              <a:rPr lang="en-US" altLang="zh-CN" sz="2000" dirty="0">
                <a:hlinkClick r:id="rId3"/>
              </a:rPr>
              <a:t>/</a:t>
            </a:r>
            <a:endParaRPr lang="en-US" altLang="zh-CN" sz="2000" dirty="0"/>
          </a:p>
          <a:p>
            <a:pPr marL="457200" indent="-457200">
              <a:buFont typeface="Wingdings" panose="05000000000000000000" pitchFamily="2" charset="2"/>
              <a:buChar char="l"/>
            </a:pPr>
            <a:r>
              <a:rPr lang="en-US" altLang="zh-CN" sz="2000" dirty="0">
                <a:solidFill>
                  <a:schemeClr val="tx2"/>
                </a:solidFill>
                <a:latin typeface="+mn-lt"/>
              </a:rPr>
              <a:t>Torch</a:t>
            </a:r>
          </a:p>
          <a:p>
            <a:pPr marL="0" indent="0">
              <a:buNone/>
            </a:pPr>
            <a:r>
              <a:rPr lang="en-US" altLang="zh-CN" b="1" dirty="0">
                <a:solidFill>
                  <a:srgbClr val="013990"/>
                </a:solidFill>
              </a:rPr>
              <a:t>   </a:t>
            </a:r>
            <a:r>
              <a:rPr lang="en-US" altLang="zh-CN" sz="2000" dirty="0">
                <a:hlinkClick r:id="rId4"/>
              </a:rPr>
              <a:t>http://</a:t>
            </a:r>
            <a:r>
              <a:rPr lang="en-US" altLang="zh-CN" sz="2000" dirty="0" smtClean="0">
                <a:hlinkClick r:id="rId4"/>
              </a:rPr>
              <a:t>torch.ch/</a:t>
            </a:r>
            <a:endParaRPr lang="en-US" altLang="zh-CN" sz="2000" dirty="0"/>
          </a:p>
          <a:p>
            <a:pPr marL="342900" indent="-342900">
              <a:lnSpc>
                <a:spcPct val="110000"/>
              </a:lnSpc>
              <a:buSzPct val="120000"/>
            </a:pPr>
            <a:r>
              <a:rPr lang="zh-CN" altLang="en-US" dirty="0">
                <a:solidFill>
                  <a:schemeClr val="tx2"/>
                </a:solidFill>
                <a:ea typeface="微软雅黑" panose="020B0503020204020204" pitchFamily="34" charset="-122"/>
              </a:rPr>
              <a:t>神经网络基础教材</a:t>
            </a:r>
            <a:endParaRPr lang="en-US" altLang="zh-CN" dirty="0">
              <a:solidFill>
                <a:schemeClr val="tx2"/>
              </a:solidFill>
              <a:ea typeface="微软雅黑" panose="020B0503020204020204" pitchFamily="34" charset="-122"/>
            </a:endParaRPr>
          </a:p>
          <a:p>
            <a:pPr marL="0" indent="0">
              <a:buNone/>
            </a:pPr>
            <a:r>
              <a:rPr lang="en-US" altLang="zh-CN" dirty="0">
                <a:solidFill>
                  <a:srgbClr val="013990"/>
                </a:solidFill>
                <a:latin typeface="+mn-ea"/>
              </a:rPr>
              <a:t> </a:t>
            </a:r>
            <a:r>
              <a:rPr lang="en-US" altLang="zh-CN" dirty="0"/>
              <a:t> </a:t>
            </a:r>
            <a:r>
              <a:rPr lang="en-US" altLang="zh-CN" sz="2000" dirty="0" smtClean="0"/>
              <a:t>http</a:t>
            </a:r>
            <a:r>
              <a:rPr lang="en-US" altLang="zh-CN" sz="2000" dirty="0"/>
              <a:t>://</a:t>
            </a:r>
            <a:r>
              <a:rPr lang="en-US" altLang="zh-CN" sz="2000" dirty="0" smtClean="0"/>
              <a:t>hagan.okstate.edu</a:t>
            </a:r>
            <a:r>
              <a:rPr lang="en-US" altLang="zh-CN" sz="2000" dirty="0"/>
              <a:t>/</a:t>
            </a:r>
            <a:endParaRPr lang="zh-CN" altLang="en-US" sz="2000" dirty="0"/>
          </a:p>
          <a:p>
            <a:pPr marL="0" indent="0">
              <a:buNone/>
            </a:pPr>
            <a:endParaRPr lang="en-US" altLang="zh-CN" dirty="0"/>
          </a:p>
          <a:p>
            <a:endParaRPr lang="zh-CN" altLang="en-US" dirty="0"/>
          </a:p>
        </p:txBody>
      </p:sp>
    </p:spTree>
    <p:extLst>
      <p:ext uri="{BB962C8B-B14F-4D97-AF65-F5344CB8AC3E}">
        <p14:creationId xmlns:p14="http://schemas.microsoft.com/office/powerpoint/2010/main" val="26836520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5.7 </a:t>
            </a:r>
            <a:r>
              <a:rPr lang="zh-CN" altLang="en-US" dirty="0" smtClean="0"/>
              <a:t>阅读材料</a:t>
            </a:r>
            <a:endParaRPr lang="zh-CN" altLang="en-US" dirty="0"/>
          </a:p>
        </p:txBody>
      </p:sp>
      <p:sp>
        <p:nvSpPr>
          <p:cNvPr id="3" name="内容占位符 2"/>
          <p:cNvSpPr>
            <a:spLocks noGrp="1"/>
          </p:cNvSpPr>
          <p:nvPr>
            <p:ph idx="1"/>
          </p:nvPr>
        </p:nvSpPr>
        <p:spPr/>
        <p:txBody>
          <a:bodyPr>
            <a:normAutofit/>
          </a:bodyPr>
          <a:lstStyle/>
          <a:p>
            <a:pPr marL="342900" indent="-342900">
              <a:lnSpc>
                <a:spcPct val="110000"/>
              </a:lnSpc>
              <a:buSzPct val="120000"/>
            </a:pPr>
            <a:r>
              <a:rPr lang="zh-CN" altLang="en-US" smtClean="0">
                <a:solidFill>
                  <a:schemeClr val="tx2"/>
                </a:solidFill>
                <a:ea typeface="微软雅黑" panose="020B0503020204020204" pitchFamily="34" charset="-122"/>
              </a:rPr>
              <a:t>主流</a:t>
            </a:r>
            <a:r>
              <a:rPr lang="zh-CN" altLang="en-US" dirty="0" smtClean="0">
                <a:solidFill>
                  <a:schemeClr val="tx2"/>
                </a:solidFill>
                <a:ea typeface="微软雅黑" panose="020B0503020204020204" pitchFamily="34" charset="-122"/>
              </a:rPr>
              <a:t>学术期刊</a:t>
            </a:r>
            <a:endParaRPr lang="en-US" altLang="zh-CN" dirty="0">
              <a:solidFill>
                <a:schemeClr val="tx2"/>
              </a:solidFill>
              <a:ea typeface="微软雅黑" panose="020B0503020204020204" pitchFamily="34" charset="-122"/>
            </a:endParaRPr>
          </a:p>
          <a:p>
            <a:pPr marL="457200" indent="-457200">
              <a:buFont typeface="Wingdings" panose="05000000000000000000" pitchFamily="2" charset="2"/>
              <a:buChar char="l"/>
            </a:pPr>
            <a:r>
              <a:rPr lang="en-US" altLang="zh-CN" sz="2000" dirty="0" smtClean="0">
                <a:latin typeface="+mn-lt"/>
              </a:rPr>
              <a:t>Neural Computation</a:t>
            </a:r>
          </a:p>
          <a:p>
            <a:pPr marL="457200" indent="-457200">
              <a:buFont typeface="Wingdings" panose="05000000000000000000" pitchFamily="2" charset="2"/>
              <a:buChar char="l"/>
            </a:pPr>
            <a:r>
              <a:rPr lang="en-US" altLang="zh-CN" sz="2000" dirty="0" smtClean="0">
                <a:latin typeface="+mn-lt"/>
              </a:rPr>
              <a:t>Neural Networks</a:t>
            </a:r>
          </a:p>
          <a:p>
            <a:pPr marL="457200" indent="-457200">
              <a:buFont typeface="Wingdings" panose="05000000000000000000" pitchFamily="2" charset="2"/>
              <a:buChar char="l"/>
            </a:pPr>
            <a:r>
              <a:rPr lang="en-US" altLang="zh-CN" sz="2000" dirty="0" smtClean="0">
                <a:latin typeface="+mn-lt"/>
              </a:rPr>
              <a:t>IEEE Transactions on Neural Networks and Learning Systems</a:t>
            </a:r>
          </a:p>
          <a:p>
            <a:pPr marL="342900" indent="-342900">
              <a:lnSpc>
                <a:spcPct val="110000"/>
              </a:lnSpc>
              <a:buSzPct val="120000"/>
            </a:pPr>
            <a:r>
              <a:rPr lang="zh-CN" altLang="en-US" dirty="0">
                <a:solidFill>
                  <a:schemeClr val="tx2"/>
                </a:solidFill>
                <a:ea typeface="微软雅黑" panose="020B0503020204020204" pitchFamily="34" charset="-122"/>
              </a:rPr>
              <a:t>国际会议</a:t>
            </a:r>
            <a:endParaRPr lang="en-US" altLang="zh-CN" dirty="0">
              <a:solidFill>
                <a:schemeClr val="tx2"/>
              </a:solidFill>
              <a:ea typeface="微软雅黑" panose="020B0503020204020204" pitchFamily="34" charset="-122"/>
            </a:endParaRPr>
          </a:p>
          <a:p>
            <a:pPr marL="457200" indent="-457200">
              <a:buFont typeface="Wingdings" panose="05000000000000000000" pitchFamily="2" charset="2"/>
              <a:buChar char="l"/>
            </a:pPr>
            <a:r>
              <a:rPr lang="zh-CN" altLang="en-US" sz="2000" dirty="0" smtClean="0">
                <a:latin typeface="+mn-lt"/>
              </a:rPr>
              <a:t>国际神经信息处理系统会议（</a:t>
            </a:r>
            <a:r>
              <a:rPr lang="en-US" altLang="zh-CN" sz="2000" dirty="0" smtClean="0">
                <a:latin typeface="+mn-lt"/>
              </a:rPr>
              <a:t>NIPS</a:t>
            </a:r>
            <a:r>
              <a:rPr lang="zh-CN" altLang="en-US" sz="2000" dirty="0" smtClean="0">
                <a:latin typeface="+mn-lt"/>
              </a:rPr>
              <a:t>）</a:t>
            </a:r>
            <a:endParaRPr lang="en-US" altLang="zh-CN" sz="2000" dirty="0" smtClean="0">
              <a:latin typeface="+mn-lt"/>
            </a:endParaRPr>
          </a:p>
          <a:p>
            <a:pPr marL="457200" indent="-457200">
              <a:buFont typeface="Wingdings" panose="05000000000000000000" pitchFamily="2" charset="2"/>
              <a:buChar char="l"/>
            </a:pPr>
            <a:r>
              <a:rPr lang="zh-CN" altLang="en-US" sz="2000" dirty="0" smtClean="0">
                <a:latin typeface="+mn-lt"/>
              </a:rPr>
              <a:t>国际神经网络联合会议（</a:t>
            </a:r>
            <a:r>
              <a:rPr lang="en-US" altLang="zh-CN" sz="2000" dirty="0" smtClean="0">
                <a:latin typeface="+mn-lt"/>
              </a:rPr>
              <a:t>IJCNN</a:t>
            </a:r>
            <a:r>
              <a:rPr lang="zh-CN" altLang="en-US" sz="2000" dirty="0" smtClean="0">
                <a:latin typeface="+mn-lt"/>
              </a:rPr>
              <a:t>）</a:t>
            </a:r>
            <a:endParaRPr lang="en-US" altLang="zh-CN" sz="2000" dirty="0" smtClean="0">
              <a:latin typeface="+mn-lt"/>
            </a:endParaRPr>
          </a:p>
          <a:p>
            <a:pPr marL="342900" indent="-342900">
              <a:lnSpc>
                <a:spcPct val="110000"/>
              </a:lnSpc>
              <a:buSzPct val="120000"/>
            </a:pPr>
            <a:r>
              <a:rPr lang="zh-CN" altLang="en-US" dirty="0">
                <a:solidFill>
                  <a:schemeClr val="tx2"/>
                </a:solidFill>
                <a:ea typeface="微软雅黑" panose="020B0503020204020204" pitchFamily="34" charset="-122"/>
              </a:rPr>
              <a:t>区域性国际会议</a:t>
            </a:r>
            <a:endParaRPr lang="en-US" altLang="zh-CN" dirty="0">
              <a:solidFill>
                <a:schemeClr val="tx2"/>
              </a:solidFill>
              <a:ea typeface="微软雅黑" panose="020B0503020204020204" pitchFamily="34" charset="-122"/>
            </a:endParaRPr>
          </a:p>
          <a:p>
            <a:pPr marL="457200" indent="-457200">
              <a:buFont typeface="Wingdings" panose="05000000000000000000" pitchFamily="2" charset="2"/>
              <a:buChar char="l"/>
            </a:pPr>
            <a:r>
              <a:rPr lang="zh-CN" altLang="en-US" sz="2000" dirty="0" smtClean="0">
                <a:latin typeface="+mn-lt"/>
              </a:rPr>
              <a:t>欧洲神经网络会议（</a:t>
            </a:r>
            <a:r>
              <a:rPr lang="en-US" altLang="zh-CN" sz="2000" dirty="0" smtClean="0">
                <a:latin typeface="+mn-lt"/>
              </a:rPr>
              <a:t>ICANN</a:t>
            </a:r>
            <a:r>
              <a:rPr lang="zh-CN" altLang="en-US" sz="2000" dirty="0" smtClean="0">
                <a:latin typeface="+mn-lt"/>
              </a:rPr>
              <a:t>）</a:t>
            </a:r>
            <a:endParaRPr lang="en-US" altLang="zh-CN" sz="2000" dirty="0" smtClean="0">
              <a:latin typeface="+mn-lt"/>
            </a:endParaRPr>
          </a:p>
          <a:p>
            <a:pPr marL="457200" indent="-457200">
              <a:buFont typeface="Wingdings" panose="05000000000000000000" pitchFamily="2" charset="2"/>
              <a:buChar char="l"/>
            </a:pPr>
            <a:r>
              <a:rPr lang="zh-CN" altLang="en-US" sz="2000" dirty="0" smtClean="0">
                <a:latin typeface="+mn-lt"/>
              </a:rPr>
              <a:t>亚太神经网络会议（</a:t>
            </a:r>
            <a:r>
              <a:rPr lang="en-US" altLang="zh-CN" sz="2000" dirty="0" smtClean="0">
                <a:latin typeface="+mn-lt"/>
              </a:rPr>
              <a:t>ICONIP</a:t>
            </a:r>
            <a:r>
              <a:rPr lang="zh-CN" altLang="en-US" sz="2000" dirty="0" smtClean="0">
                <a:latin typeface="+mn-lt"/>
              </a:rPr>
              <a:t>）</a:t>
            </a:r>
            <a:endParaRPr lang="en-US" altLang="zh-CN" sz="2000" dirty="0">
              <a:latin typeface="+mn-lt"/>
            </a:endParaRPr>
          </a:p>
          <a:p>
            <a:pPr marL="0" indent="0">
              <a:buNone/>
            </a:pPr>
            <a:endParaRPr lang="en-US" altLang="zh-CN" dirty="0"/>
          </a:p>
          <a:p>
            <a:endParaRPr lang="zh-CN" altLang="en-US" dirty="0"/>
          </a:p>
        </p:txBody>
      </p:sp>
    </p:spTree>
    <p:extLst>
      <p:ext uri="{BB962C8B-B14F-4D97-AF65-F5344CB8AC3E}">
        <p14:creationId xmlns:p14="http://schemas.microsoft.com/office/powerpoint/2010/main" val="12339289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谢谢大家！</a:t>
            </a:r>
            <a:endParaRPr lang="zh-CN" altLang="en-US" dirty="0"/>
          </a:p>
        </p:txBody>
      </p:sp>
    </p:spTree>
    <p:extLst>
      <p:ext uri="{BB962C8B-B14F-4D97-AF65-F5344CB8AC3E}">
        <p14:creationId xmlns:p14="http://schemas.microsoft.com/office/powerpoint/2010/main" val="10883948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神经网络发展史</a:t>
            </a:r>
            <a:endParaRPr lang="zh-CN" altLang="en-US" dirty="0"/>
          </a:p>
        </p:txBody>
      </p:sp>
      <p:pic>
        <p:nvPicPr>
          <p:cNvPr id="5" name="内容占位符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017329" y="900067"/>
            <a:ext cx="7558260" cy="5251964"/>
          </a:xfrm>
          <a:prstGeom prst="rect">
            <a:avLst/>
          </a:prstGeom>
        </p:spPr>
      </p:pic>
    </p:spTree>
    <p:extLst>
      <p:ext uri="{BB962C8B-B14F-4D97-AF65-F5344CB8AC3E}">
        <p14:creationId xmlns:p14="http://schemas.microsoft.com/office/powerpoint/2010/main" val="29593500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第五章 神经网络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smtClean="0"/>
              <a:t>主要内容</a:t>
            </a:r>
            <a:endParaRPr lang="zh-CN" altLang="en-US" dirty="0"/>
          </a:p>
        </p:txBody>
      </p:sp>
      <p:sp>
        <p:nvSpPr>
          <p:cNvPr id="4" name="内容占位符 3"/>
          <p:cNvSpPr>
            <a:spLocks noGrp="1"/>
          </p:cNvSpPr>
          <p:nvPr>
            <p:ph sz="quarter" idx="14"/>
          </p:nvPr>
        </p:nvSpPr>
        <p:spPr/>
        <p:txBody>
          <a:bodyPr/>
          <a:lstStyle/>
          <a:p>
            <a:pPr marL="342900" indent="-342900">
              <a:lnSpc>
                <a:spcPct val="100000"/>
              </a:lnSpc>
              <a:buFont typeface="Wingdings" panose="05000000000000000000" pitchFamily="2" charset="2"/>
              <a:buChar char="l"/>
            </a:pPr>
            <a:r>
              <a:rPr lang="en-US" altLang="zh-CN" sz="2400" dirty="0" smtClean="0"/>
              <a:t>5.1 </a:t>
            </a:r>
            <a:r>
              <a:rPr lang="zh-CN" altLang="en-US" sz="2400" dirty="0"/>
              <a:t>神经元模型</a:t>
            </a:r>
            <a:endParaRPr lang="en-US" altLang="zh-CN" sz="2400" dirty="0"/>
          </a:p>
          <a:p>
            <a:pPr marL="342900" indent="-342900">
              <a:lnSpc>
                <a:spcPct val="100000"/>
              </a:lnSpc>
              <a:buFont typeface="Wingdings" panose="05000000000000000000" pitchFamily="2" charset="2"/>
              <a:buChar char="l"/>
            </a:pPr>
            <a:r>
              <a:rPr lang="en-US" altLang="zh-CN" sz="2400" dirty="0" smtClean="0"/>
              <a:t>5.2 </a:t>
            </a:r>
            <a:r>
              <a:rPr lang="zh-CN" altLang="en-US" sz="2400" dirty="0"/>
              <a:t>感知机与多层网络</a:t>
            </a:r>
            <a:endParaRPr lang="en-US" altLang="zh-CN" sz="2400" dirty="0"/>
          </a:p>
          <a:p>
            <a:pPr marL="342900" indent="-342900">
              <a:lnSpc>
                <a:spcPct val="100000"/>
              </a:lnSpc>
              <a:buFont typeface="Wingdings" panose="05000000000000000000" pitchFamily="2" charset="2"/>
              <a:buChar char="l"/>
            </a:pPr>
            <a:r>
              <a:rPr lang="en-US" altLang="zh-CN" sz="2400" dirty="0" smtClean="0"/>
              <a:t>5.3</a:t>
            </a:r>
            <a:r>
              <a:rPr lang="zh-CN" altLang="en-US" sz="2400" dirty="0" smtClean="0"/>
              <a:t> </a:t>
            </a:r>
            <a:r>
              <a:rPr lang="zh-CN" altLang="en-US" sz="2400" dirty="0"/>
              <a:t>误差逆传播算法</a:t>
            </a:r>
            <a:endParaRPr lang="en-US" altLang="zh-CN" sz="2400" dirty="0"/>
          </a:p>
          <a:p>
            <a:pPr marL="342900" indent="-342900">
              <a:lnSpc>
                <a:spcPct val="100000"/>
              </a:lnSpc>
              <a:buFont typeface="Wingdings" panose="05000000000000000000" pitchFamily="2" charset="2"/>
              <a:buChar char="l"/>
            </a:pPr>
            <a:r>
              <a:rPr lang="en-US" altLang="zh-CN" sz="2400" dirty="0" smtClean="0"/>
              <a:t>5.4 </a:t>
            </a:r>
            <a:r>
              <a:rPr lang="zh-CN" altLang="en-US" sz="2400" dirty="0"/>
              <a:t>全局最小与局部最小</a:t>
            </a:r>
            <a:endParaRPr lang="en-US" altLang="zh-CN" sz="2400" dirty="0"/>
          </a:p>
          <a:p>
            <a:pPr marL="342900" indent="-342900">
              <a:lnSpc>
                <a:spcPct val="100000"/>
              </a:lnSpc>
              <a:buFont typeface="Wingdings" panose="05000000000000000000" pitchFamily="2" charset="2"/>
              <a:buChar char="l"/>
            </a:pPr>
            <a:r>
              <a:rPr lang="en-US" altLang="zh-CN" sz="2400" dirty="0" smtClean="0"/>
              <a:t>5.5 </a:t>
            </a:r>
            <a:r>
              <a:rPr lang="zh-CN" altLang="en-US" sz="2400" dirty="0"/>
              <a:t>其他常见神经网络</a:t>
            </a:r>
            <a:endParaRPr lang="en-US" altLang="zh-CN" sz="2400" dirty="0"/>
          </a:p>
          <a:p>
            <a:pPr marL="342900" indent="-342900">
              <a:lnSpc>
                <a:spcPct val="100000"/>
              </a:lnSpc>
              <a:buFont typeface="Wingdings" panose="05000000000000000000" pitchFamily="2" charset="2"/>
              <a:buChar char="l"/>
            </a:pPr>
            <a:r>
              <a:rPr lang="en-US" altLang="zh-CN" sz="2400" dirty="0" smtClean="0"/>
              <a:t>5.6 </a:t>
            </a:r>
            <a:r>
              <a:rPr lang="zh-CN" altLang="en-US" sz="2400" dirty="0"/>
              <a:t>深度学习</a:t>
            </a:r>
            <a:endParaRPr lang="en-US" altLang="zh-CN" sz="2400" dirty="0"/>
          </a:p>
          <a:p>
            <a:pPr marL="0" indent="0">
              <a:buNone/>
            </a:pPr>
            <a:endParaRPr lang="zh-CN" altLang="en-US" dirty="0"/>
          </a:p>
        </p:txBody>
      </p:sp>
    </p:spTree>
    <p:extLst>
      <p:ext uri="{BB962C8B-B14F-4D97-AF65-F5344CB8AC3E}">
        <p14:creationId xmlns:p14="http://schemas.microsoft.com/office/powerpoint/2010/main" val="24069361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第五章 神经网络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smtClean="0"/>
              <a:t>主要内容</a:t>
            </a:r>
            <a:endParaRPr lang="zh-CN" altLang="en-US" dirty="0"/>
          </a:p>
        </p:txBody>
      </p:sp>
      <p:sp>
        <p:nvSpPr>
          <p:cNvPr id="4" name="内容占位符 3"/>
          <p:cNvSpPr>
            <a:spLocks noGrp="1"/>
          </p:cNvSpPr>
          <p:nvPr>
            <p:ph sz="quarter" idx="14"/>
          </p:nvPr>
        </p:nvSpPr>
        <p:spPr/>
        <p:txBody>
          <a:bodyPr/>
          <a:lstStyle/>
          <a:p>
            <a:pPr marL="342900" indent="-342900">
              <a:lnSpc>
                <a:spcPct val="100000"/>
              </a:lnSpc>
              <a:buFont typeface="Wingdings" panose="05000000000000000000" pitchFamily="2" charset="2"/>
              <a:buChar char="l"/>
            </a:pPr>
            <a:r>
              <a:rPr lang="en-US" altLang="zh-CN" sz="2400" dirty="0" smtClean="0"/>
              <a:t>5.1 </a:t>
            </a:r>
            <a:r>
              <a:rPr lang="zh-CN" altLang="en-US" sz="2400" dirty="0"/>
              <a:t>神经元模型</a:t>
            </a:r>
            <a:endParaRPr lang="en-US" altLang="zh-CN" sz="2400" dirty="0"/>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5.2 </a:t>
            </a:r>
            <a:r>
              <a:rPr lang="zh-CN" altLang="en-US" sz="2400" dirty="0">
                <a:solidFill>
                  <a:schemeClr val="bg2">
                    <a:lumMod val="85000"/>
                  </a:schemeClr>
                </a:solidFill>
              </a:rPr>
              <a:t>感知机与多层网络</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5.3</a:t>
            </a:r>
            <a:r>
              <a:rPr lang="zh-CN" altLang="en-US" sz="2400" dirty="0" smtClean="0">
                <a:solidFill>
                  <a:schemeClr val="bg2">
                    <a:lumMod val="85000"/>
                  </a:schemeClr>
                </a:solidFill>
              </a:rPr>
              <a:t> </a:t>
            </a:r>
            <a:r>
              <a:rPr lang="zh-CN" altLang="en-US" sz="2400" dirty="0">
                <a:solidFill>
                  <a:schemeClr val="bg2">
                    <a:lumMod val="85000"/>
                  </a:schemeClr>
                </a:solidFill>
              </a:rPr>
              <a:t>误差逆传播算法</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5.4 </a:t>
            </a:r>
            <a:r>
              <a:rPr lang="zh-CN" altLang="en-US" sz="2400" dirty="0">
                <a:solidFill>
                  <a:schemeClr val="bg2">
                    <a:lumMod val="85000"/>
                  </a:schemeClr>
                </a:solidFill>
              </a:rPr>
              <a:t>全局最小与局部最小</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5.5 </a:t>
            </a:r>
            <a:r>
              <a:rPr lang="zh-CN" altLang="en-US" sz="2400" dirty="0">
                <a:solidFill>
                  <a:schemeClr val="bg2">
                    <a:lumMod val="85000"/>
                  </a:schemeClr>
                </a:solidFill>
              </a:rPr>
              <a:t>其他常见神经网络</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5.6 </a:t>
            </a:r>
            <a:r>
              <a:rPr lang="zh-CN" altLang="en-US" sz="2400" dirty="0">
                <a:solidFill>
                  <a:schemeClr val="bg2">
                    <a:lumMod val="85000"/>
                  </a:schemeClr>
                </a:solidFill>
              </a:rPr>
              <a:t>深度学习</a:t>
            </a:r>
            <a:endParaRPr lang="en-US" altLang="zh-CN" sz="2400" dirty="0">
              <a:solidFill>
                <a:schemeClr val="bg2">
                  <a:lumMod val="85000"/>
                </a:schemeClr>
              </a:solidFill>
            </a:endParaRPr>
          </a:p>
          <a:p>
            <a:pPr marL="0" indent="0">
              <a:buNone/>
            </a:pPr>
            <a:endParaRPr lang="zh-CN" altLang="en-US" dirty="0"/>
          </a:p>
        </p:txBody>
      </p:sp>
    </p:spTree>
    <p:extLst>
      <p:ext uri="{BB962C8B-B14F-4D97-AF65-F5344CB8AC3E}">
        <p14:creationId xmlns:p14="http://schemas.microsoft.com/office/powerpoint/2010/main" val="19210771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5.1 </a:t>
            </a:r>
            <a:r>
              <a:rPr lang="zh-CN" altLang="en-US" dirty="0" smtClean="0"/>
              <a:t>神经元模型</a:t>
            </a:r>
            <a:endParaRPr lang="zh-CN" altLang="en-US" dirty="0"/>
          </a:p>
        </p:txBody>
      </p:sp>
      <p:sp>
        <p:nvSpPr>
          <p:cNvPr id="3" name="内容占位符 2"/>
          <p:cNvSpPr>
            <a:spLocks noGrp="1"/>
          </p:cNvSpPr>
          <p:nvPr>
            <p:ph idx="1"/>
          </p:nvPr>
        </p:nvSpPr>
        <p:spPr/>
        <p:txBody>
          <a:bodyPr>
            <a:normAutofit/>
          </a:bodyPr>
          <a:lstStyle/>
          <a:p>
            <a:r>
              <a:rPr lang="zh-CN" altLang="en-US" dirty="0">
                <a:solidFill>
                  <a:schemeClr val="tx2"/>
                </a:solidFill>
                <a:ea typeface="微软雅黑" panose="020B0503020204020204" pitchFamily="34" charset="-122"/>
              </a:rPr>
              <a:t>神经网络的定义</a:t>
            </a:r>
            <a:endParaRPr lang="en-US" altLang="zh-CN" dirty="0">
              <a:solidFill>
                <a:schemeClr val="tx2"/>
              </a:solidFill>
              <a:ea typeface="微软雅黑" panose="020B0503020204020204" pitchFamily="34" charset="-122"/>
            </a:endParaRPr>
          </a:p>
          <a:p>
            <a:pPr marL="0" indent="0">
              <a:buNone/>
            </a:pPr>
            <a:r>
              <a:rPr lang="zh-CN" altLang="en-US" sz="2000" dirty="0"/>
              <a:t>“</a:t>
            </a:r>
            <a:r>
              <a:rPr lang="zh-CN" altLang="en-US" sz="2000" dirty="0">
                <a:solidFill>
                  <a:srgbClr val="C00000"/>
                </a:solidFill>
              </a:rPr>
              <a:t>神经网络</a:t>
            </a:r>
            <a:r>
              <a:rPr lang="zh-CN" altLang="en-US" sz="2000" dirty="0"/>
              <a:t>是由具有适应性的</a:t>
            </a:r>
            <a:r>
              <a:rPr lang="zh-CN" altLang="en-US" sz="2000" dirty="0">
                <a:solidFill>
                  <a:srgbClr val="C00000"/>
                </a:solidFill>
              </a:rPr>
              <a:t>简单单元</a:t>
            </a:r>
            <a:r>
              <a:rPr lang="zh-CN" altLang="en-US" sz="2000" dirty="0"/>
              <a:t>组成的广泛</a:t>
            </a:r>
            <a:r>
              <a:rPr lang="zh-CN" altLang="en-US" sz="2000" dirty="0">
                <a:solidFill>
                  <a:srgbClr val="C00000"/>
                </a:solidFill>
              </a:rPr>
              <a:t>并行互联</a:t>
            </a:r>
            <a:r>
              <a:rPr lang="zh-CN" altLang="en-US" sz="2000" dirty="0"/>
              <a:t>的</a:t>
            </a:r>
            <a:r>
              <a:rPr lang="zh-CN" altLang="en-US" sz="2000" dirty="0" smtClean="0"/>
              <a:t>网络</a:t>
            </a:r>
            <a:r>
              <a:rPr lang="en-US" altLang="zh-CN" sz="2000" dirty="0" smtClean="0"/>
              <a:t>, </a:t>
            </a:r>
            <a:r>
              <a:rPr lang="zh-CN" altLang="en-US" sz="2000" dirty="0" smtClean="0"/>
              <a:t>它</a:t>
            </a:r>
            <a:r>
              <a:rPr lang="zh-CN" altLang="en-US" sz="2000" dirty="0"/>
              <a:t>的组织能够模拟</a:t>
            </a:r>
            <a:r>
              <a:rPr lang="zh-CN" altLang="en-US" sz="2000" dirty="0">
                <a:solidFill>
                  <a:srgbClr val="C00000"/>
                </a:solidFill>
              </a:rPr>
              <a:t>生物神经系统</a:t>
            </a:r>
            <a:r>
              <a:rPr lang="zh-CN" altLang="en-US" sz="2000" dirty="0"/>
              <a:t>对真实世界物体所作出的反应</a:t>
            </a:r>
            <a:r>
              <a:rPr lang="zh-CN" altLang="en-US" sz="2000" dirty="0" smtClean="0"/>
              <a:t>”</a:t>
            </a:r>
            <a:endParaRPr lang="en-US" altLang="zh-CN" sz="2000" dirty="0"/>
          </a:p>
          <a:p>
            <a:pPr marL="0" indent="0" fontAlgn="base">
              <a:spcBef>
                <a:spcPct val="0"/>
              </a:spcBef>
              <a:spcAft>
                <a:spcPct val="0"/>
              </a:spcAft>
              <a:buNone/>
            </a:pPr>
            <a:r>
              <a:rPr lang="en-US" altLang="zh-CN" sz="1600" dirty="0" smtClean="0">
                <a:solidFill>
                  <a:srgbClr val="C00000"/>
                </a:solidFill>
              </a:rPr>
              <a:t>                                                                                             </a:t>
            </a:r>
            <a:r>
              <a:rPr kumimoji="1" lang="en-US" altLang="zh-CN" sz="1600" dirty="0">
                <a:solidFill>
                  <a:schemeClr val="accent4"/>
                </a:solidFill>
                <a:ea typeface="Verdana" panose="020B0604030504040204" pitchFamily="34" charset="0"/>
                <a:cs typeface="Verdana" panose="020B0604030504040204" pitchFamily="34" charset="0"/>
              </a:rPr>
              <a:t>[</a:t>
            </a:r>
            <a:r>
              <a:rPr kumimoji="1" lang="en-US" altLang="zh-CN" sz="1600" dirty="0" err="1">
                <a:solidFill>
                  <a:schemeClr val="accent4"/>
                </a:solidFill>
                <a:ea typeface="Verdana" panose="020B0604030504040204" pitchFamily="34" charset="0"/>
                <a:cs typeface="Verdana" panose="020B0604030504040204" pitchFamily="34" charset="0"/>
              </a:rPr>
              <a:t>Kohonen</a:t>
            </a:r>
            <a:r>
              <a:rPr kumimoji="1" lang="en-US" altLang="zh-CN" sz="1600" dirty="0">
                <a:solidFill>
                  <a:schemeClr val="accent4"/>
                </a:solidFill>
                <a:ea typeface="Verdana" panose="020B0604030504040204" pitchFamily="34" charset="0"/>
                <a:cs typeface="Verdana" panose="020B0604030504040204" pitchFamily="34" charset="0"/>
              </a:rPr>
              <a:t>, 1988]</a:t>
            </a:r>
          </a:p>
          <a:p>
            <a:pPr marL="342900" indent="-342900">
              <a:buFont typeface="Wingdings" panose="05000000000000000000" pitchFamily="2" charset="2"/>
              <a:buChar char="l"/>
            </a:pPr>
            <a:r>
              <a:rPr lang="zh-CN" altLang="en-US" sz="2000" dirty="0" smtClean="0"/>
              <a:t>机器学习中的神经网络通常是指</a:t>
            </a:r>
            <a:r>
              <a:rPr lang="zh-CN" altLang="en-US" sz="2000" dirty="0" smtClean="0">
                <a:solidFill>
                  <a:srgbClr val="C00000"/>
                </a:solidFill>
              </a:rPr>
              <a:t>“神经网络学习</a:t>
            </a:r>
            <a:r>
              <a:rPr lang="zh-CN" altLang="en-US" sz="2000" dirty="0">
                <a:solidFill>
                  <a:srgbClr val="C00000"/>
                </a:solidFill>
              </a:rPr>
              <a:t>”</a:t>
            </a:r>
            <a:r>
              <a:rPr lang="en-US" altLang="zh-CN" sz="2000" dirty="0" smtClean="0"/>
              <a:t> </a:t>
            </a:r>
            <a:r>
              <a:rPr lang="zh-CN" altLang="en-US" sz="2000" dirty="0" smtClean="0"/>
              <a:t>或者机器学习与神经网络两个学科的交叉部分</a:t>
            </a:r>
            <a:endParaRPr lang="en-US" altLang="zh-CN" sz="2000" dirty="0" smtClean="0"/>
          </a:p>
          <a:p>
            <a:pPr marL="342900" indent="-342900">
              <a:buFont typeface="Wingdings" panose="05000000000000000000" pitchFamily="2" charset="2"/>
              <a:buChar char="l"/>
            </a:pPr>
            <a:r>
              <a:rPr lang="zh-CN" altLang="en-US" sz="2000" dirty="0" smtClean="0">
                <a:solidFill>
                  <a:srgbClr val="C00000"/>
                </a:solidFill>
              </a:rPr>
              <a:t>神经元模型</a:t>
            </a:r>
            <a:r>
              <a:rPr lang="zh-CN" altLang="en-US" sz="2000" dirty="0"/>
              <a:t>即上述定义中的</a:t>
            </a:r>
            <a:r>
              <a:rPr lang="zh-CN" altLang="en-US" sz="2000" dirty="0" smtClean="0"/>
              <a:t>“简单单元”是神经网络</a:t>
            </a:r>
            <a:r>
              <a:rPr lang="zh-CN" altLang="en-US" sz="2000" dirty="0"/>
              <a:t>的基本</a:t>
            </a:r>
            <a:r>
              <a:rPr lang="zh-CN" altLang="en-US" sz="2000" dirty="0" smtClean="0"/>
              <a:t>成分</a:t>
            </a:r>
            <a:endParaRPr lang="en-US" altLang="zh-CN" sz="2000" dirty="0" smtClean="0"/>
          </a:p>
          <a:p>
            <a:pPr marL="342900" indent="-342900">
              <a:buFont typeface="Wingdings" panose="05000000000000000000" pitchFamily="2" charset="2"/>
              <a:buChar char="l"/>
            </a:pPr>
            <a:r>
              <a:rPr lang="zh-CN" altLang="en-US" sz="2000" dirty="0" smtClean="0"/>
              <a:t>生物神经网络：每个神经元与其他神经元相连</a:t>
            </a:r>
            <a:r>
              <a:rPr lang="en-US" altLang="zh-CN" sz="2000" dirty="0" smtClean="0"/>
              <a:t>, </a:t>
            </a:r>
            <a:r>
              <a:rPr lang="zh-CN" altLang="en-US" sz="2000" dirty="0" smtClean="0"/>
              <a:t>当它</a:t>
            </a:r>
            <a:r>
              <a:rPr lang="zh-CN" altLang="en-US" sz="2000" dirty="0" smtClean="0">
                <a:solidFill>
                  <a:srgbClr val="C00000"/>
                </a:solidFill>
              </a:rPr>
              <a:t>“兴奋”</a:t>
            </a:r>
            <a:r>
              <a:rPr lang="zh-CN" altLang="en-US" sz="2000" dirty="0" smtClean="0"/>
              <a:t>时</a:t>
            </a:r>
            <a:r>
              <a:rPr lang="en-US" altLang="zh-CN" sz="2000" dirty="0" smtClean="0"/>
              <a:t>, </a:t>
            </a:r>
            <a:r>
              <a:rPr lang="zh-CN" altLang="en-US" sz="2000" dirty="0" smtClean="0"/>
              <a:t>就会向相连的神经云发送化学物质</a:t>
            </a:r>
            <a:r>
              <a:rPr lang="en-US" altLang="zh-CN" sz="2000" dirty="0" smtClean="0"/>
              <a:t>, </a:t>
            </a:r>
            <a:r>
              <a:rPr lang="zh-CN" altLang="en-US" sz="2000" dirty="0" smtClean="0"/>
              <a:t>从而改变这些神经元内的电位；如果某神经元的电位超过一个</a:t>
            </a:r>
            <a:r>
              <a:rPr lang="zh-CN" altLang="en-US" sz="2000" dirty="0" smtClean="0">
                <a:solidFill>
                  <a:srgbClr val="C00000"/>
                </a:solidFill>
              </a:rPr>
              <a:t>“阈值”</a:t>
            </a:r>
            <a:r>
              <a:rPr lang="en-US" altLang="zh-CN" sz="2000" dirty="0" smtClean="0"/>
              <a:t>, </a:t>
            </a:r>
            <a:r>
              <a:rPr lang="zh-CN" altLang="en-US" sz="2000" dirty="0" smtClean="0"/>
              <a:t>那么它就会被激活</a:t>
            </a:r>
            <a:r>
              <a:rPr lang="en-US" altLang="zh-CN" sz="2000" dirty="0" smtClean="0"/>
              <a:t>, </a:t>
            </a:r>
            <a:r>
              <a:rPr lang="zh-CN" altLang="en-US" sz="2000" dirty="0" smtClean="0"/>
              <a:t>即</a:t>
            </a:r>
            <a:r>
              <a:rPr lang="zh-CN" altLang="en-US" sz="2000" dirty="0" smtClean="0">
                <a:solidFill>
                  <a:srgbClr val="C00000"/>
                </a:solidFill>
              </a:rPr>
              <a:t>“兴奋”</a:t>
            </a:r>
            <a:r>
              <a:rPr lang="zh-CN" altLang="en-US" sz="2000" dirty="0" smtClean="0"/>
              <a:t>起来</a:t>
            </a:r>
            <a:r>
              <a:rPr lang="en-US" altLang="zh-CN" sz="2000" dirty="0" smtClean="0"/>
              <a:t>, </a:t>
            </a:r>
            <a:r>
              <a:rPr lang="zh-CN" altLang="en-US" sz="2000" dirty="0" smtClean="0"/>
              <a:t>向其它神经元发送化学物质</a:t>
            </a:r>
            <a:endParaRPr lang="en-US" altLang="zh-CN" sz="2000" dirty="0" smtClean="0"/>
          </a:p>
          <a:p>
            <a:pPr marL="0" indent="0">
              <a:buNone/>
            </a:pPr>
            <a:r>
              <a:rPr lang="en-US" altLang="zh-CN" sz="1600" dirty="0" smtClean="0">
                <a:solidFill>
                  <a:srgbClr val="FF0000"/>
                </a:solidFill>
              </a:rPr>
              <a:t> </a:t>
            </a:r>
          </a:p>
          <a:p>
            <a:pPr marL="0" indent="0">
              <a:buNone/>
            </a:pPr>
            <a:endParaRPr lang="zh-CN" altLang="en-US" sz="1600" dirty="0">
              <a:solidFill>
                <a:srgbClr val="FF0000"/>
              </a:solidFill>
            </a:endParaRPr>
          </a:p>
        </p:txBody>
      </p:sp>
      <p:pic>
        <p:nvPicPr>
          <p:cNvPr id="4" name="图片 3"/>
          <p:cNvPicPr>
            <a:picLocks noChangeAspect="1"/>
          </p:cNvPicPr>
          <p:nvPr/>
        </p:nvPicPr>
        <p:blipFill>
          <a:blip r:embed="rId2"/>
          <a:stretch>
            <a:fillRect/>
          </a:stretch>
        </p:blipFill>
        <p:spPr>
          <a:xfrm>
            <a:off x="4042536" y="4599766"/>
            <a:ext cx="3062600" cy="1625468"/>
          </a:xfrm>
          <a:prstGeom prst="rect">
            <a:avLst/>
          </a:prstGeom>
        </p:spPr>
      </p:pic>
    </p:spTree>
    <p:extLst>
      <p:ext uri="{BB962C8B-B14F-4D97-AF65-F5344CB8AC3E}">
        <p14:creationId xmlns:p14="http://schemas.microsoft.com/office/powerpoint/2010/main" val="658602711"/>
      </p:ext>
    </p:extLst>
  </p:cSld>
  <p:clrMapOvr>
    <a:masterClrMapping/>
  </p:clrMapOvr>
  <p:timing>
    <p:tnLst>
      <p:par>
        <p:cTn id="1" dur="indefinite" restart="never" nodeType="tmRoot"/>
      </p:par>
    </p:tnLst>
  </p:timing>
</p:sld>
</file>

<file path=ppt/theme/theme1.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_xmlsignatures/_rels/origin.sigs.rels><?xml version="1.0" encoding="UTF-8" standalone="yes"?>
<Relationships xmlns="http://schemas.openxmlformats.org/package/2006/relationships"><Relationship Id="rId1" Type="http://schemas.openxmlformats.org/package/2006/relationships/digital-signature/signature" Target="sig1.xml"/></Relationships>
</file>

<file path=_xmlsignatures/sig1.xml><?xml version="1.0" encoding="utf-8"?>
<Signature xmlns="http://www.w3.org/2000/09/xmldsig#" Id="idPackageSignature">
  <SignedInfo>
    <CanonicalizationMethod Algorithm="http://www.w3.org/TR/2001/REC-xml-c14n-20010315"/>
    <SignatureMethod Algorithm="http://www.w3.org/2000/09/xmldsig#rsa-sha1"/>
    <Reference Type="http://www.w3.org/2000/09/xmldsig#Object" URI="#idPackageObject">
      <DigestMethod Algorithm="http://www.w3.org/2000/09/xmldsig#sha1"/>
      <DigestValue>vPi/959nm6ZAP0vPljMZRPnJIfU=</DigestValue>
    </Reference>
    <Reference Type="http://www.w3.org/2000/09/xmldsig#Object" URI="#idOfficeObject">
      <DigestMethod Algorithm="http://www.w3.org/2000/09/xmldsig#sha1"/>
      <DigestValue>fiYGb59T1LeC23mkbTSEnuj9PT0=</DigestValue>
    </Reference>
    <Reference Type="http://uri.etsi.org/01903#SignedProperties" URI="#idSignedProperties">
      <Transforms>
        <Transform Algorithm="http://www.w3.org/TR/2001/REC-xml-c14n-20010315"/>
      </Transforms>
      <DigestMethod Algorithm="http://www.w3.org/2000/09/xmldsig#sha1"/>
      <DigestValue>vYB29hD/9jOI7MSeykl4en7mKj4=</DigestValue>
    </Reference>
  </SignedInfo>
  <SignatureValue>PqXnRXRutQIe0hvc5QhZINGc+RMbGDXFkmlZrDLK9eYzIExL3nROVpBLw1bneXUHC5f1FIIr4sW4
ba2eRnZtCGAlHmYvbRASfY31nZeZGgd75QTS4G7VySHabqiHlL1nbBs/k4a7m/1exWywAi9VlDf1
euJ3+x0uBThtvjQahCI=</SignatureValue>
  <KeyInfo>
    <X509Data>
      <X509Certificate>MIIEgDCCA2igAwIBAgIUWp4ugJlq/+MImQNkOn7ERBX7B1cwDQYJKoZIhvcNAQEFBQAwTzEbMBkGA1UEAwwSSkQuQ09NIEVuZCBVc2VyIENBMR8wHQYDVQQLDBZKRC5DT00gU2VjdXJpdHkgQ2VudGVyMQ8wDQYDVQQKDAZKRC5DT00wHhcNMTYwMzE3MTAxODQwWhcNMTcwMzE3MTAxODQwWjB7MSkwJwYDVQQDDCA3ZDY5ZjI2NzU2N2YxYWE5NDQ0ZWVjMzNmNmNiYmRhMjEaMBgGCSqGSIb3DQEJARYLY2VydEBqZC5jb20xEjAQBgNVBAsMCXNvY2tldF9PVTERMA8GA1UECgwIc29ja2V0X08xCzAJBgNVBAYTAkNOMIGfMA0GCSqGSIb3DQEBAQUAA4GNADCBiQKBgQCc6XE3poIOzhiVX27J9lGfr8F0jINH+szpjK0tHoBNBb7LIq56kc7HoVJFg8impNuw6FL/Wzm3hGlG95HS8pH7Tta96QnFPIKn7gXvfjpzXnbFCIrot/eStd7BeJR4W7q7wRhJq99Ts0ychuvQP68QpIjPe87m81jUVbUXxfqz+QIDAQABo4IBqjCCAaYwCQYDVR0TBAIwADAOBgNVHQ8BAf8EBAMCBsAwFgYDVR0lAQH/BAwwCgYIKwYBBQUHAwIwgYoGCCsGAQUFBwEBBH4wfDB6BggrBgEFBQcwAoZuaHR0cDovL1lvdXJfU2VydmVyX05hbWU6UG9ydC9Ub3BDQS91c2VyRW5yb2xsL2NhQ2VydD9jZXJ0U2VyaWFsTnVtYmVyPTUxRjM0RTcwOUFEQkQwNTkxRUUxNkRENTg3MkQyOEFFNUUwOTYwQjYwUQYDVR0uBEowSDBGoESgQoZAUG9ydC9wdWJsaWMvaXRydXNjcmw/Q0E9NTFGMzRFNzA5QURCRDA1OTFFRTE2REQ1ODcyRDI4QUU1RTA5NjBCNjBRBgNVHR8ESjBIMEagRKBChkBQb3J0L3B1YmxpYy9pdHJ1c2NybD9DQT01MUYzNEU3MDlBREJEMDU5MUVFMTZERDU4NzJEMjhBRTVFMDk2MEI2MB8GA1UdIwQYMBaAFGnErCCWJ5MxubBzxwWfuvBYT0VRMB0GA1UdDgQWBBTUxdvS0c8rHaMkJDmka32/zbXikzANBgkqhkiG9w0BAQUFAAOCAQEAP7zvKqNDanQ7gBb3aSB9VFo3yGNzMQ+RZdgSB8H8tfCvA/lMteonncfmT2OGbNSoKye5byqqr7bkAc125s5sRD7Fe1yaYQEYoyjGR7EvOxa5n6UdEAGen/dDNP5aBlx9vQppyg31VmZfoZ546TFbP1kRGhgqw/4MFwKqHRcqwnpQhPFSiruRq6C3FGpcnRnIVxpdZYUeK23uobv52eBILuIL3VDPaOduZdaXU+yVjXT0a+eAIcfzMz/OeiPsDWuxZwMH8JGNRvh5WQ5sJ/FsiLh0aSFeheY3/857Z/dciQ5qV50BqfU28aJoNHeTPujP0uOtqUKVO4fmKLGLl1fd6g==</X509Certificate>
    </X509Data>
  </KeyInfo>
  <Object Id="idPackageObject">
    <Manifest>
      <Reference URI="/_rels/.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zU3xVjYU7a1ax8o9OQBgdxm5bvU=</DigestValue>
      </Reference>
      <Reference URI="/ppt/_rels/presentation.xml.rels?ContentType=application/vnd.openxmlformats-package.relationships+xml">
        <Transforms>
          <Transform Algorithm="http://schemas.openxmlformats.org/package/2006/RelationshipTransform">
            <mdssi:RelationshipReference xmlns:mdssi="http://schemas.openxmlformats.org/package/2006/digital-signature" SourceId="rId7"/>
            <mdssi:RelationshipReference xmlns:mdssi="http://schemas.openxmlformats.org/package/2006/digital-signature" SourceId="rId12"/>
            <mdssi:RelationshipReference xmlns:mdssi="http://schemas.openxmlformats.org/package/2006/digital-signature" SourceId="rId17"/>
            <mdssi:RelationshipReference xmlns:mdssi="http://schemas.openxmlformats.org/package/2006/digital-signature" SourceId="rId25"/>
            <mdssi:RelationshipReference xmlns:mdssi="http://schemas.openxmlformats.org/package/2006/digital-signature" SourceId="rId33"/>
            <mdssi:RelationshipReference xmlns:mdssi="http://schemas.openxmlformats.org/package/2006/digital-signature" SourceId="rId38"/>
            <mdssi:RelationshipReference xmlns:mdssi="http://schemas.openxmlformats.org/package/2006/digital-signature" SourceId="rId46"/>
            <mdssi:RelationshipReference xmlns:mdssi="http://schemas.openxmlformats.org/package/2006/digital-signature" SourceId="rId2"/>
            <mdssi:RelationshipReference xmlns:mdssi="http://schemas.openxmlformats.org/package/2006/digital-signature" SourceId="rId16"/>
            <mdssi:RelationshipReference xmlns:mdssi="http://schemas.openxmlformats.org/package/2006/digital-signature" SourceId="rId20"/>
            <mdssi:RelationshipReference xmlns:mdssi="http://schemas.openxmlformats.org/package/2006/digital-signature" SourceId="rId29"/>
            <mdssi:RelationshipReference xmlns:mdssi="http://schemas.openxmlformats.org/package/2006/digital-signature" SourceId="rId41"/>
            <mdssi:RelationshipReference xmlns:mdssi="http://schemas.openxmlformats.org/package/2006/digital-signature" SourceId="rId54"/>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24"/>
            <mdssi:RelationshipReference xmlns:mdssi="http://schemas.openxmlformats.org/package/2006/digital-signature" SourceId="rId32"/>
            <mdssi:RelationshipReference xmlns:mdssi="http://schemas.openxmlformats.org/package/2006/digital-signature" SourceId="rId37"/>
            <mdssi:RelationshipReference xmlns:mdssi="http://schemas.openxmlformats.org/package/2006/digital-signature" SourceId="rId40"/>
            <mdssi:RelationshipReference xmlns:mdssi="http://schemas.openxmlformats.org/package/2006/digital-signature" SourceId="rId45"/>
            <mdssi:RelationshipReference xmlns:mdssi="http://schemas.openxmlformats.org/package/2006/digital-signature" SourceId="rId53"/>
            <mdssi:RelationshipReference xmlns:mdssi="http://schemas.openxmlformats.org/package/2006/digital-signature" SourceId="rId58"/>
            <mdssi:RelationshipReference xmlns:mdssi="http://schemas.openxmlformats.org/package/2006/digital-signature" SourceId="rId5"/>
            <mdssi:RelationshipReference xmlns:mdssi="http://schemas.openxmlformats.org/package/2006/digital-signature" SourceId="rId15"/>
            <mdssi:RelationshipReference xmlns:mdssi="http://schemas.openxmlformats.org/package/2006/digital-signature" SourceId="rId23"/>
            <mdssi:RelationshipReference xmlns:mdssi="http://schemas.openxmlformats.org/package/2006/digital-signature" SourceId="rId28"/>
            <mdssi:RelationshipReference xmlns:mdssi="http://schemas.openxmlformats.org/package/2006/digital-signature" SourceId="rId36"/>
            <mdssi:RelationshipReference xmlns:mdssi="http://schemas.openxmlformats.org/package/2006/digital-signature" SourceId="rId49"/>
            <mdssi:RelationshipReference xmlns:mdssi="http://schemas.openxmlformats.org/package/2006/digital-signature" SourceId="rId57"/>
            <mdssi:RelationshipReference xmlns:mdssi="http://schemas.openxmlformats.org/package/2006/digital-signature" SourceId="rId10"/>
            <mdssi:RelationshipReference xmlns:mdssi="http://schemas.openxmlformats.org/package/2006/digital-signature" SourceId="rId19"/>
            <mdssi:RelationshipReference xmlns:mdssi="http://schemas.openxmlformats.org/package/2006/digital-signature" SourceId="rId31"/>
            <mdssi:RelationshipReference xmlns:mdssi="http://schemas.openxmlformats.org/package/2006/digital-signature" SourceId="rId44"/>
            <mdssi:RelationshipReference xmlns:mdssi="http://schemas.openxmlformats.org/package/2006/digital-signature" SourceId="rId52"/>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14"/>
            <mdssi:RelationshipReference xmlns:mdssi="http://schemas.openxmlformats.org/package/2006/digital-signature" SourceId="rId22"/>
            <mdssi:RelationshipReference xmlns:mdssi="http://schemas.openxmlformats.org/package/2006/digital-signature" SourceId="rId27"/>
            <mdssi:RelationshipReference xmlns:mdssi="http://schemas.openxmlformats.org/package/2006/digital-signature" SourceId="rId30"/>
            <mdssi:RelationshipReference xmlns:mdssi="http://schemas.openxmlformats.org/package/2006/digital-signature" SourceId="rId35"/>
            <mdssi:RelationshipReference xmlns:mdssi="http://schemas.openxmlformats.org/package/2006/digital-signature" SourceId="rId43"/>
            <mdssi:RelationshipReference xmlns:mdssi="http://schemas.openxmlformats.org/package/2006/digital-signature" SourceId="rId48"/>
            <mdssi:RelationshipReference xmlns:mdssi="http://schemas.openxmlformats.org/package/2006/digital-signature" SourceId="rId56"/>
            <mdssi:RelationshipReference xmlns:mdssi="http://schemas.openxmlformats.org/package/2006/digital-signature" SourceId="rId8"/>
            <mdssi:RelationshipReference xmlns:mdssi="http://schemas.openxmlformats.org/package/2006/digital-signature" SourceId="rId51"/>
            <mdssi:RelationshipReference xmlns:mdssi="http://schemas.openxmlformats.org/package/2006/digital-signature" SourceId="rId3"/>
            <mdssi:RelationshipReference xmlns:mdssi="http://schemas.openxmlformats.org/package/2006/digital-signature" SourceId="rId13"/>
            <mdssi:RelationshipReference xmlns:mdssi="http://schemas.openxmlformats.org/package/2006/digital-signature" SourceId="rId18"/>
            <mdssi:RelationshipReference xmlns:mdssi="http://schemas.openxmlformats.org/package/2006/digital-signature" SourceId="rId26"/>
            <mdssi:RelationshipReference xmlns:mdssi="http://schemas.openxmlformats.org/package/2006/digital-signature" SourceId="rId39"/>
            <mdssi:RelationshipReference xmlns:mdssi="http://schemas.openxmlformats.org/package/2006/digital-signature" SourceId="rId21"/>
            <mdssi:RelationshipReference xmlns:mdssi="http://schemas.openxmlformats.org/package/2006/digital-signature" SourceId="rId34"/>
            <mdssi:RelationshipReference xmlns:mdssi="http://schemas.openxmlformats.org/package/2006/digital-signature" SourceId="rId42"/>
            <mdssi:RelationshipReference xmlns:mdssi="http://schemas.openxmlformats.org/package/2006/digital-signature" SourceId="rId47"/>
            <mdssi:RelationshipReference xmlns:mdssi="http://schemas.openxmlformats.org/package/2006/digital-signature" SourceId="rId50"/>
            <mdssi:RelationshipReference xmlns:mdssi="http://schemas.openxmlformats.org/package/2006/digital-signature" SourceId="rId55"/>
          </Transform>
          <Transform Algorithm="http://www.w3.org/TR/2001/REC-xml-c14n-20010315"/>
        </Transforms>
        <DigestMethod Algorithm="http://www.w3.org/2000/09/xmldsig#sha1"/>
        <DigestValue>1x+HABCWEwPK2R2YfBsBjDSgNdQ=</DigestValue>
      </Reference>
      <Reference URI="/ppt/drawings/_rels/vmlDrawing1.v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mcwt9IOp50i1WAlRCAHgTptHixU=</DigestValue>
      </Reference>
      <Reference URI="/ppt/drawings/_rels/vmlDrawing10.vml.rels?ContentType=application/vnd.openxmlformats-package.relationships+xml">
        <Transforms>
          <Transform Algorithm="http://schemas.openxmlformats.org/package/2006/RelationshipTransform">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8"/>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EfowurtItkY1cEu/XUoFutk+cuc=</DigestValue>
      </Reference>
      <Reference URI="/ppt/drawings/_rels/vmlDrawing11.v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0/09/xmldsig#sha1"/>
        <DigestValue>OD6IxaqvORYwAJ/B4v8Rht3cdzc=</DigestValue>
      </Reference>
      <Reference URI="/ppt/drawings/_rels/vmlDrawing12.v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8"/>
          </Transform>
          <Transform Algorithm="http://www.w3.org/TR/2001/REC-xml-c14n-20010315"/>
        </Transforms>
        <DigestMethod Algorithm="http://www.w3.org/2000/09/xmldsig#sha1"/>
        <DigestValue>15p2q4H/DBYKIC7cGjtztSqmIE0=</DigestValue>
      </Reference>
      <Reference URI="/ppt/drawings/_rels/vmlDrawing13.v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f2bBKBHw+E2y1QbMolLYCb1ceA8=</DigestValue>
      </Reference>
      <Reference URI="/ppt/drawings/_rels/vmlDrawing2.vml.rels?ContentType=application/vnd.openxmlformats-package.relationships+xml">
        <Transforms>
          <Transform Algorithm="http://schemas.openxmlformats.org/package/2006/RelationshipTransform">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5"/>
            <mdssi:RelationshipReference xmlns:mdssi="http://schemas.openxmlformats.org/package/2006/digital-signature" SourceId="rId10"/>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8"/>
            <mdssi:RelationshipReference xmlns:mdssi="http://schemas.openxmlformats.org/package/2006/digital-signature" SourceId="rId13"/>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12"/>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ieyZJgOwxgaItoC5DUXLquUvM14=</DigestValue>
      </Reference>
      <Reference URI="/ppt/drawings/_rels/vmlDrawing3.v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0/09/xmldsig#sha1"/>
        <DigestValue>S0YZKdDDqajddYbnr7o8lqcJpTo=</DigestValue>
      </Reference>
      <Reference URI="/ppt/drawings/_rels/vmlDrawing4.vml.rels?ContentType=application/vnd.openxmlformats-package.relationships+xml">
        <Transforms>
          <Transform Algorithm="http://schemas.openxmlformats.org/package/2006/RelationshipTransform">
            <mdssi:RelationshipReference xmlns:mdssi="http://schemas.openxmlformats.org/package/2006/digital-signature" SourceId="rId10"/>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8"/>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Transform>
          <Transform Algorithm="http://www.w3.org/TR/2001/REC-xml-c14n-20010315"/>
        </Transforms>
        <DigestMethod Algorithm="http://www.w3.org/2000/09/xmldsig#sha1"/>
        <DigestValue>EiKWLsi9rUQ9Mn5uJ9cY9Gdsh7U=</DigestValue>
      </Reference>
      <Reference URI="/ppt/drawings/_rels/vmlDrawing5.vml.rels?ContentType=application/vnd.openxmlformats-package.relationships+xml">
        <Transforms>
          <Transform Algorithm="http://schemas.openxmlformats.org/package/2006/RelationshipTransform">
            <mdssi:RelationshipReference xmlns:mdssi="http://schemas.openxmlformats.org/package/2006/digital-signature" SourceId="rId8"/>
            <mdssi:RelationshipReference xmlns:mdssi="http://schemas.openxmlformats.org/package/2006/digital-signature" SourceId="rId13"/>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12"/>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5"/>
            <mdssi:RelationshipReference xmlns:mdssi="http://schemas.openxmlformats.org/package/2006/digital-signature" SourceId="rId10"/>
            <mdssi:RelationshipReference xmlns:mdssi="http://schemas.openxmlformats.org/package/2006/digital-signature" SourceId="rId4"/>
            <mdssi:RelationshipReference xmlns:mdssi="http://schemas.openxmlformats.org/package/2006/digital-signature" SourceId="rId9"/>
          </Transform>
          <Transform Algorithm="http://www.w3.org/TR/2001/REC-xml-c14n-20010315"/>
        </Transforms>
        <DigestMethod Algorithm="http://www.w3.org/2000/09/xmldsig#sha1"/>
        <DigestValue>RLFMyWHyztBObBuiZWELbjK6LNM=</DigestValue>
      </Reference>
      <Reference URI="/ppt/drawings/_rels/vmlDrawing6.v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Transform>
          <Transform Algorithm="http://www.w3.org/TR/2001/REC-xml-c14n-20010315"/>
        </Transforms>
        <DigestMethod Algorithm="http://www.w3.org/2000/09/xmldsig#sha1"/>
        <DigestValue>cuTLBxK9LmlX96ES894MH1tj/e8=</DigestValue>
      </Reference>
      <Reference URI="/ppt/drawings/_rels/vmlDrawing7.v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4"/>
            <mdssi:RelationshipReference xmlns:mdssi="http://schemas.openxmlformats.org/package/2006/digital-signature" SourceId="rId3"/>
            <mdssi:RelationshipReference xmlns:mdssi="http://schemas.openxmlformats.org/package/2006/digital-signature" SourceId="rId2"/>
          </Transform>
          <Transform Algorithm="http://www.w3.org/TR/2001/REC-xml-c14n-20010315"/>
        </Transforms>
        <DigestMethod Algorithm="http://www.w3.org/2000/09/xmldsig#sha1"/>
        <DigestValue>fd/hfVUiilQwCgAAXpQMsj0/HP4=</DigestValue>
      </Reference>
      <Reference URI="/ppt/drawings/_rels/vmlDrawing8.v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u43yJnNN1IWBWk55/PFu0B0PRwE=</DigestValue>
      </Reference>
      <Reference URI="/ppt/drawings/_rels/vmlDrawing9.vml.rels?ContentType=application/vnd.openxmlformats-package.relationships+xml">
        <Transforms>
          <Transform Algorithm="http://schemas.openxmlformats.org/package/2006/RelationshipTransform">
            <mdssi:RelationshipReference xmlns:mdssi="http://schemas.openxmlformats.org/package/2006/digital-signature" SourceId="rId8"/>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5"/>
            <mdssi:RelationshipReference xmlns:mdssi="http://schemas.openxmlformats.org/package/2006/digital-signature" SourceId="rId4"/>
          </Transform>
          <Transform Algorithm="http://www.w3.org/TR/2001/REC-xml-c14n-20010315"/>
        </Transforms>
        <DigestMethod Algorithm="http://www.w3.org/2000/09/xmldsig#sha1"/>
        <DigestValue>08kFXX1uecZKoXWkTjiRdT5RWAw=</DigestValue>
      </Reference>
      <Reference URI="/ppt/drawings/vmlDrawing1.vml?ContentType=application/vnd.openxmlformats-officedocument.vmlDrawing">
        <DigestMethod Algorithm="http://www.w3.org/2000/09/xmldsig#sha1"/>
        <DigestValue>oyS/alYMYTTVZ9ZNLgOlcYnSn8A=</DigestValue>
      </Reference>
      <Reference URI="/ppt/drawings/vmlDrawing10.vml?ContentType=application/vnd.openxmlformats-officedocument.vmlDrawing">
        <DigestMethod Algorithm="http://www.w3.org/2000/09/xmldsig#sha1"/>
        <DigestValue>RL/yYxUW0VMR4sF01J3f2Ts3LAk=</DigestValue>
      </Reference>
      <Reference URI="/ppt/drawings/vmlDrawing11.vml?ContentType=application/vnd.openxmlformats-officedocument.vmlDrawing">
        <DigestMethod Algorithm="http://www.w3.org/2000/09/xmldsig#sha1"/>
        <DigestValue>D4rNyUV/dwW/UP6bmSBnf1PqW+w=</DigestValue>
      </Reference>
      <Reference URI="/ppt/drawings/vmlDrawing12.vml?ContentType=application/vnd.openxmlformats-officedocument.vmlDrawing">
        <DigestMethod Algorithm="http://www.w3.org/2000/09/xmldsig#sha1"/>
        <DigestValue>fXuOXkcC9DIB4UdWyXlYxn1JYjE=</DigestValue>
      </Reference>
      <Reference URI="/ppt/drawings/vmlDrawing13.vml?ContentType=application/vnd.openxmlformats-officedocument.vmlDrawing">
        <DigestMethod Algorithm="http://www.w3.org/2000/09/xmldsig#sha1"/>
        <DigestValue>jDpCxmaemtKR0Lz+lq85PUDn2PY=</DigestValue>
      </Reference>
      <Reference URI="/ppt/drawings/vmlDrawing2.vml?ContentType=application/vnd.openxmlformats-officedocument.vmlDrawing">
        <DigestMethod Algorithm="http://www.w3.org/2000/09/xmldsig#sha1"/>
        <DigestValue>GglcPwrS33SYS87C7xz/CBBLIZ0=</DigestValue>
      </Reference>
      <Reference URI="/ppt/drawings/vmlDrawing3.vml?ContentType=application/vnd.openxmlformats-officedocument.vmlDrawing">
        <DigestMethod Algorithm="http://www.w3.org/2000/09/xmldsig#sha1"/>
        <DigestValue>qJQCNNxFX71+7EnbcGVyfiPzZdY=</DigestValue>
      </Reference>
      <Reference URI="/ppt/drawings/vmlDrawing4.vml?ContentType=application/vnd.openxmlformats-officedocument.vmlDrawing">
        <DigestMethod Algorithm="http://www.w3.org/2000/09/xmldsig#sha1"/>
        <DigestValue>E76j0S8d4O7y+RqBkxprVlFiFos=</DigestValue>
      </Reference>
      <Reference URI="/ppt/drawings/vmlDrawing5.vml?ContentType=application/vnd.openxmlformats-officedocument.vmlDrawing">
        <DigestMethod Algorithm="http://www.w3.org/2000/09/xmldsig#sha1"/>
        <DigestValue>OhFReybx/+HovtAndFrmwirLAIE=</DigestValue>
      </Reference>
      <Reference URI="/ppt/drawings/vmlDrawing6.vml?ContentType=application/vnd.openxmlformats-officedocument.vmlDrawing">
        <DigestMethod Algorithm="http://www.w3.org/2000/09/xmldsig#sha1"/>
        <DigestValue>4klxhMvZpEuAEkpd0QCAKeoMyXY=</DigestValue>
      </Reference>
      <Reference URI="/ppt/drawings/vmlDrawing7.vml?ContentType=application/vnd.openxmlformats-officedocument.vmlDrawing">
        <DigestMethod Algorithm="http://www.w3.org/2000/09/xmldsig#sha1"/>
        <DigestValue>zlCssiQrspocvOpk43xokWXwotk=</DigestValue>
      </Reference>
      <Reference URI="/ppt/drawings/vmlDrawing8.vml?ContentType=application/vnd.openxmlformats-officedocument.vmlDrawing">
        <DigestMethod Algorithm="http://www.w3.org/2000/09/xmldsig#sha1"/>
        <DigestValue>CwTV1mA87lB4p5820jaVBonWh0U=</DigestValue>
      </Reference>
      <Reference URI="/ppt/drawings/vmlDrawing9.vml?ContentType=application/vnd.openxmlformats-officedocument.vmlDrawing">
        <DigestMethod Algorithm="http://www.w3.org/2000/09/xmldsig#sha1"/>
        <DigestValue>Fa5nY+bWTOLoGqiVTWfhy2P84Rc=</DigestValue>
      </Reference>
      <Reference URI="/ppt/embeddings/oleObject1.bin?ContentType=application/vnd.openxmlformats-officedocument.oleObject">
        <DigestMethod Algorithm="http://www.w3.org/2000/09/xmldsig#sha1"/>
        <DigestValue>RiD1JJfS8cns+2GrQKx8f1/DXl4=</DigestValue>
      </Reference>
      <Reference URI="/ppt/embeddings/oleObject10.bin?ContentType=application/vnd.openxmlformats-officedocument.oleObject">
        <DigestMethod Algorithm="http://www.w3.org/2000/09/xmldsig#sha1"/>
        <DigestValue>CiI0efwOr3KqCVaojVqftO6nz4I=</DigestValue>
      </Reference>
      <Reference URI="/ppt/embeddings/oleObject11.bin?ContentType=application/vnd.openxmlformats-officedocument.oleObject">
        <DigestMethod Algorithm="http://www.w3.org/2000/09/xmldsig#sha1"/>
        <DigestValue>ft4WMyvo/tTPiHzHOAFITap+404=</DigestValue>
      </Reference>
      <Reference URI="/ppt/embeddings/oleObject12.bin?ContentType=application/vnd.openxmlformats-officedocument.oleObject">
        <DigestMethod Algorithm="http://www.w3.org/2000/09/xmldsig#sha1"/>
        <DigestValue>bc0FfnJJawl6hPb40RgZnyA7KFg=</DigestValue>
      </Reference>
      <Reference URI="/ppt/embeddings/oleObject13.bin?ContentType=application/vnd.openxmlformats-officedocument.oleObject">
        <DigestMethod Algorithm="http://www.w3.org/2000/09/xmldsig#sha1"/>
        <DigestValue>ir+S18EwaMTIJEngyM/wOltdC7I=</DigestValue>
      </Reference>
      <Reference URI="/ppt/embeddings/oleObject14.bin?ContentType=application/vnd.openxmlformats-officedocument.oleObject">
        <DigestMethod Algorithm="http://www.w3.org/2000/09/xmldsig#sha1"/>
        <DigestValue>IesJpyqRY9tVPRdTUnMEmef7bYw=</DigestValue>
      </Reference>
      <Reference URI="/ppt/embeddings/oleObject15.bin?ContentType=application/vnd.openxmlformats-officedocument.oleObject">
        <DigestMethod Algorithm="http://www.w3.org/2000/09/xmldsig#sha1"/>
        <DigestValue>1wnMpObHqvV62dFbSYG4d84NymQ=</DigestValue>
      </Reference>
      <Reference URI="/ppt/embeddings/oleObject16.bin?ContentType=application/vnd.openxmlformats-officedocument.oleObject">
        <DigestMethod Algorithm="http://www.w3.org/2000/09/xmldsig#sha1"/>
        <DigestValue>koGUahv4eINzwaW83yNGHRgswVc=</DigestValue>
      </Reference>
      <Reference URI="/ppt/embeddings/oleObject17.bin?ContentType=application/vnd.openxmlformats-officedocument.oleObject">
        <DigestMethod Algorithm="http://www.w3.org/2000/09/xmldsig#sha1"/>
        <DigestValue>c0bZAIzeFOxMfjhfxN9orYZGSdI=</DigestValue>
      </Reference>
      <Reference URI="/ppt/embeddings/oleObject18.bin?ContentType=application/vnd.openxmlformats-officedocument.oleObject">
        <DigestMethod Algorithm="http://www.w3.org/2000/09/xmldsig#sha1"/>
        <DigestValue>bc0FfnJJawl6hPb40RgZnyA7KFg=</DigestValue>
      </Reference>
      <Reference URI="/ppt/embeddings/oleObject19.bin?ContentType=application/vnd.openxmlformats-officedocument.oleObject">
        <DigestMethod Algorithm="http://www.w3.org/2000/09/xmldsig#sha1"/>
        <DigestValue>CKkLVzqYY8Cref6ncrBdDDErKIc=</DigestValue>
      </Reference>
      <Reference URI="/ppt/embeddings/oleObject2.bin?ContentType=application/vnd.openxmlformats-officedocument.oleObject">
        <DigestMethod Algorithm="http://www.w3.org/2000/09/xmldsig#sha1"/>
        <DigestValue>85m5iPV2HWPcjE6+FROqK2IeN3o=</DigestValue>
      </Reference>
      <Reference URI="/ppt/embeddings/oleObject20.bin?ContentType=application/vnd.openxmlformats-officedocument.oleObject">
        <DigestMethod Algorithm="http://www.w3.org/2000/09/xmldsig#sha1"/>
        <DigestValue>0Cpp7975+/4WWENmkfTl74Ne7tQ=</DigestValue>
      </Reference>
      <Reference URI="/ppt/embeddings/oleObject21.bin?ContentType=application/vnd.openxmlformats-officedocument.oleObject">
        <DigestMethod Algorithm="http://www.w3.org/2000/09/xmldsig#sha1"/>
        <DigestValue>HvmFMdzmHrmYH/f5xugg6FB3+LY=</DigestValue>
      </Reference>
      <Reference URI="/ppt/embeddings/oleObject22.bin?ContentType=application/vnd.openxmlformats-officedocument.oleObject">
        <DigestMethod Algorithm="http://www.w3.org/2000/09/xmldsig#sha1"/>
        <DigestValue>it7NmKAArdhH6lWkl8sgIcY8oKg=</DigestValue>
      </Reference>
      <Reference URI="/ppt/embeddings/oleObject23.bin?ContentType=application/vnd.openxmlformats-officedocument.oleObject">
        <DigestMethod Algorithm="http://www.w3.org/2000/09/xmldsig#sha1"/>
        <DigestValue>lDWGtVoHadno6GPV7YP2qcdIJaQ=</DigestValue>
      </Reference>
      <Reference URI="/ppt/embeddings/oleObject24.bin?ContentType=application/vnd.openxmlformats-officedocument.oleObject">
        <DigestMethod Algorithm="http://www.w3.org/2000/09/xmldsig#sha1"/>
        <DigestValue>XONVzcDUwruEVM96lKVZl0mKa5c=</DigestValue>
      </Reference>
      <Reference URI="/ppt/embeddings/oleObject25.bin?ContentType=application/vnd.openxmlformats-officedocument.oleObject">
        <DigestMethod Algorithm="http://www.w3.org/2000/09/xmldsig#sha1"/>
        <DigestValue>HvmFMdzmHrmYH/f5xugg6FB3+LY=</DigestValue>
      </Reference>
      <Reference URI="/ppt/embeddings/oleObject26.bin?ContentType=application/vnd.openxmlformats-officedocument.oleObject">
        <DigestMethod Algorithm="http://www.w3.org/2000/09/xmldsig#sha1"/>
        <DigestValue>mEydBgshKc713LFQa/E4Hr0Zn0E=</DigestValue>
      </Reference>
      <Reference URI="/ppt/embeddings/oleObject27.bin?ContentType=application/vnd.openxmlformats-officedocument.oleObject">
        <DigestMethod Algorithm="http://www.w3.org/2000/09/xmldsig#sha1"/>
        <DigestValue>qtgOaYV0Uo+/Fy7TtEBW9NJ1dZ4=</DigestValue>
      </Reference>
      <Reference URI="/ppt/embeddings/oleObject28.bin?ContentType=application/vnd.openxmlformats-officedocument.oleObject">
        <DigestMethod Algorithm="http://www.w3.org/2000/09/xmldsig#sha1"/>
        <DigestValue>JauXBDSCmni9ssXEmJDgzvR8oKU=</DigestValue>
      </Reference>
      <Reference URI="/ppt/embeddings/oleObject29.bin?ContentType=application/vnd.openxmlformats-officedocument.oleObject">
        <DigestMethod Algorithm="http://www.w3.org/2000/09/xmldsig#sha1"/>
        <DigestValue>geDj2SqYl+GmhDS7StAzZCvxhK8=</DigestValue>
      </Reference>
      <Reference URI="/ppt/embeddings/oleObject3.bin?ContentType=application/vnd.openxmlformats-officedocument.oleObject">
        <DigestMethod Algorithm="http://www.w3.org/2000/09/xmldsig#sha1"/>
        <DigestValue>dy/Oyclgm0kUa/pvfIWzG9AdNHQ=</DigestValue>
      </Reference>
      <Reference URI="/ppt/embeddings/oleObject30.bin?ContentType=application/vnd.openxmlformats-officedocument.oleObject">
        <DigestMethod Algorithm="http://www.w3.org/2000/09/xmldsig#sha1"/>
        <DigestValue>05rVB9xnK5C1LQi5hsF90VXs1HA=</DigestValue>
      </Reference>
      <Reference URI="/ppt/embeddings/oleObject31.bin?ContentType=application/vnd.openxmlformats-officedocument.oleObject">
        <DigestMethod Algorithm="http://www.w3.org/2000/09/xmldsig#sha1"/>
        <DigestValue>OA0y1ToVCc1E0aLlgTWEl28kgr0=</DigestValue>
      </Reference>
      <Reference URI="/ppt/embeddings/oleObject32.bin?ContentType=application/vnd.openxmlformats-officedocument.oleObject">
        <DigestMethod Algorithm="http://www.w3.org/2000/09/xmldsig#sha1"/>
        <DigestValue>3TUjnNhgRrTUHWZnpOPHjMU3Cso=</DigestValue>
      </Reference>
      <Reference URI="/ppt/embeddings/oleObject33.bin?ContentType=application/vnd.openxmlformats-officedocument.oleObject">
        <DigestMethod Algorithm="http://www.w3.org/2000/09/xmldsig#sha1"/>
        <DigestValue>xMVOyJJLanA5qYumI89/Nzib8KU=</DigestValue>
      </Reference>
      <Reference URI="/ppt/embeddings/oleObject34.bin?ContentType=application/vnd.openxmlformats-officedocument.oleObject">
        <DigestMethod Algorithm="http://www.w3.org/2000/09/xmldsig#sha1"/>
        <DigestValue>qBX9GhrtMsQDey+eyOvkdNQZTOk=</DigestValue>
      </Reference>
      <Reference URI="/ppt/embeddings/oleObject35.bin?ContentType=application/vnd.openxmlformats-officedocument.oleObject">
        <DigestMethod Algorithm="http://www.w3.org/2000/09/xmldsig#sha1"/>
        <DigestValue>qmtxUH/5gA29Kdf3CvNwFaOBh5U=</DigestValue>
      </Reference>
      <Reference URI="/ppt/embeddings/oleObject36.bin?ContentType=application/vnd.openxmlformats-officedocument.oleObject">
        <DigestMethod Algorithm="http://www.w3.org/2000/09/xmldsig#sha1"/>
        <DigestValue>jhjzphDU7jvr4UuraTdVzrlWJeg=</DigestValue>
      </Reference>
      <Reference URI="/ppt/embeddings/oleObject37.bin?ContentType=application/vnd.openxmlformats-officedocument.oleObject">
        <DigestMethod Algorithm="http://www.w3.org/2000/09/xmldsig#sha1"/>
        <DigestValue>0AVSv1J3xbp5iRS1OLsf2sXkmCw=</DigestValue>
      </Reference>
      <Reference URI="/ppt/embeddings/oleObject38.bin?ContentType=application/vnd.openxmlformats-officedocument.oleObject">
        <DigestMethod Algorithm="http://www.w3.org/2000/09/xmldsig#sha1"/>
        <DigestValue>OA0y1ToVCc1E0aLlgTWEl28kgr0=</DigestValue>
      </Reference>
      <Reference URI="/ppt/embeddings/oleObject39.bin?ContentType=application/vnd.openxmlformats-officedocument.oleObject">
        <DigestMethod Algorithm="http://www.w3.org/2000/09/xmldsig#sha1"/>
        <DigestValue>xMVOyJJLanA5qYumI89/Nzib8KU=</DigestValue>
      </Reference>
      <Reference URI="/ppt/embeddings/oleObject4.bin?ContentType=application/vnd.openxmlformats-officedocument.oleObject">
        <DigestMethod Algorithm="http://www.w3.org/2000/09/xmldsig#sha1"/>
        <DigestValue>g0456im/ulVj0RoaxxKP+bpzYEk=</DigestValue>
      </Reference>
      <Reference URI="/ppt/embeddings/oleObject40.bin?ContentType=application/vnd.openxmlformats-officedocument.oleObject">
        <DigestMethod Algorithm="http://www.w3.org/2000/09/xmldsig#sha1"/>
        <DigestValue>qmtxUH/5gA29Kdf3CvNwFaOBh5U=</DigestValue>
      </Reference>
      <Reference URI="/ppt/embeddings/oleObject41.bin?ContentType=application/vnd.openxmlformats-officedocument.oleObject">
        <DigestMethod Algorithm="http://www.w3.org/2000/09/xmldsig#sha1"/>
        <DigestValue>jhjzphDU7jvr4UuraTdVzrlWJeg=</DigestValue>
      </Reference>
      <Reference URI="/ppt/embeddings/oleObject42.bin?ContentType=application/vnd.openxmlformats-officedocument.oleObject">
        <DigestMethod Algorithm="http://www.w3.org/2000/09/xmldsig#sha1"/>
        <DigestValue>tU0OQ+Y4jQeHOAY2g0dbEU5hsXA=</DigestValue>
      </Reference>
      <Reference URI="/ppt/embeddings/oleObject43.bin?ContentType=application/vnd.openxmlformats-officedocument.oleObject">
        <DigestMethod Algorithm="http://www.w3.org/2000/09/xmldsig#sha1"/>
        <DigestValue>19shVLgTe+anW1gVMBlf9kx4M1k=</DigestValue>
      </Reference>
      <Reference URI="/ppt/embeddings/oleObject44.bin?ContentType=application/vnd.openxmlformats-officedocument.oleObject">
        <DigestMethod Algorithm="http://www.w3.org/2000/09/xmldsig#sha1"/>
        <DigestValue>Vcgg4uiqgHo29rEN6tQr/pDfC4g=</DigestValue>
      </Reference>
      <Reference URI="/ppt/embeddings/oleObject45.bin?ContentType=application/vnd.openxmlformats-officedocument.oleObject">
        <DigestMethod Algorithm="http://www.w3.org/2000/09/xmldsig#sha1"/>
        <DigestValue>55AMFhOA+S1ClKNiAD5/K2Zaabo=</DigestValue>
      </Reference>
      <Reference URI="/ppt/embeddings/oleObject46.bin?ContentType=application/vnd.openxmlformats-officedocument.oleObject">
        <DigestMethod Algorithm="http://www.w3.org/2000/09/xmldsig#sha1"/>
        <DigestValue>eZKqR2u+MbVXavEzTsOUzoLvuTk=</DigestValue>
      </Reference>
      <Reference URI="/ppt/embeddings/oleObject47.bin?ContentType=application/vnd.openxmlformats-officedocument.oleObject">
        <DigestMethod Algorithm="http://www.w3.org/2000/09/xmldsig#sha1"/>
        <DigestValue>xrBe6Ow8VnUtMdTYKUV9dtFbTCA=</DigestValue>
      </Reference>
      <Reference URI="/ppt/embeddings/oleObject48.bin?ContentType=application/vnd.openxmlformats-officedocument.oleObject">
        <DigestMethod Algorithm="http://www.w3.org/2000/09/xmldsig#sha1"/>
        <DigestValue>N5JUHw9O8Uh0O578alSuSRgzR7E=</DigestValue>
      </Reference>
      <Reference URI="/ppt/embeddings/oleObject49.bin?ContentType=application/vnd.openxmlformats-officedocument.oleObject">
        <DigestMethod Algorithm="http://www.w3.org/2000/09/xmldsig#sha1"/>
        <DigestValue>QnfX5sxWRLocfMJMrcT2RNm/Sig=</DigestValue>
      </Reference>
      <Reference URI="/ppt/embeddings/oleObject5.bin?ContentType=application/vnd.openxmlformats-officedocument.oleObject">
        <DigestMethod Algorithm="http://www.w3.org/2000/09/xmldsig#sha1"/>
        <DigestValue>uC6+kORKM5on6To+8Wr1oH2057o=</DigestValue>
      </Reference>
      <Reference URI="/ppt/embeddings/oleObject50.bin?ContentType=application/vnd.openxmlformats-officedocument.oleObject">
        <DigestMethod Algorithm="http://www.w3.org/2000/09/xmldsig#sha1"/>
        <DigestValue>VU86uoA4CHfcEJ4Sgdjd8ZjiQGM=</DigestValue>
      </Reference>
      <Reference URI="/ppt/embeddings/oleObject51.bin?ContentType=application/vnd.openxmlformats-officedocument.oleObject">
        <DigestMethod Algorithm="http://www.w3.org/2000/09/xmldsig#sha1"/>
        <DigestValue>QDuV3kAgaJ70XbgAq5WeJR7O9Pg=</DigestValue>
      </Reference>
      <Reference URI="/ppt/embeddings/oleObject52.bin?ContentType=application/vnd.openxmlformats-officedocument.oleObject">
        <DigestMethod Algorithm="http://www.w3.org/2000/09/xmldsig#sha1"/>
        <DigestValue>9lqmyf2vlrqE01yCcVOuNyN8UvM=</DigestValue>
      </Reference>
      <Reference URI="/ppt/embeddings/oleObject53.bin?ContentType=application/vnd.openxmlformats-officedocument.oleObject">
        <DigestMethod Algorithm="http://www.w3.org/2000/09/xmldsig#sha1"/>
        <DigestValue>Bgk5vpVt9i4YOUck2Kb4agfHGQU=</DigestValue>
      </Reference>
      <Reference URI="/ppt/embeddings/oleObject54.bin?ContentType=application/vnd.openxmlformats-officedocument.oleObject">
        <DigestMethod Algorithm="http://www.w3.org/2000/09/xmldsig#sha1"/>
        <DigestValue>QIMwu5Rq9Xh3/Qe/wkQGeXAmUVk=</DigestValue>
      </Reference>
      <Reference URI="/ppt/embeddings/oleObject55.bin?ContentType=application/vnd.openxmlformats-officedocument.oleObject">
        <DigestMethod Algorithm="http://www.w3.org/2000/09/xmldsig#sha1"/>
        <DigestValue>cbFpc82T5tebm9+6feiQoDrNULA=</DigestValue>
      </Reference>
      <Reference URI="/ppt/embeddings/oleObject56.bin?ContentType=application/vnd.openxmlformats-officedocument.oleObject">
        <DigestMethod Algorithm="http://www.w3.org/2000/09/xmldsig#sha1"/>
        <DigestValue>JJOqcagIIVpPTWSty8La/2MiCZ8=</DigestValue>
      </Reference>
      <Reference URI="/ppt/embeddings/oleObject57.bin?ContentType=application/vnd.openxmlformats-officedocument.oleObject">
        <DigestMethod Algorithm="http://www.w3.org/2000/09/xmldsig#sha1"/>
        <DigestValue>EUhec8xfY77g+zrj8uOd+3hIsmQ=</DigestValue>
      </Reference>
      <Reference URI="/ppt/embeddings/oleObject58.bin?ContentType=application/vnd.openxmlformats-officedocument.oleObject">
        <DigestMethod Algorithm="http://www.w3.org/2000/09/xmldsig#sha1"/>
        <DigestValue>WST3HgRHSBDqeK5aSo1lXIWqjj0=</DigestValue>
      </Reference>
      <Reference URI="/ppt/embeddings/oleObject59.bin?ContentType=application/vnd.openxmlformats-officedocument.oleObject">
        <DigestMethod Algorithm="http://www.w3.org/2000/09/xmldsig#sha1"/>
        <DigestValue>XONVzcDUwruEVM96lKVZl0mKa5c=</DigestValue>
      </Reference>
      <Reference URI="/ppt/embeddings/oleObject6.bin?ContentType=application/vnd.openxmlformats-officedocument.oleObject">
        <DigestMethod Algorithm="http://www.w3.org/2000/09/xmldsig#sha1"/>
        <DigestValue>UIYWseuMZOtsORmanBgRP31m70o=</DigestValue>
      </Reference>
      <Reference URI="/ppt/embeddings/oleObject60.bin?ContentType=application/vnd.openxmlformats-officedocument.oleObject">
        <DigestMethod Algorithm="http://www.w3.org/2000/09/xmldsig#sha1"/>
        <DigestValue>AjBvlEcquXb+WsbGL294cmL2FJI=</DigestValue>
      </Reference>
      <Reference URI="/ppt/embeddings/oleObject61.bin?ContentType=application/vnd.openxmlformats-officedocument.oleObject">
        <DigestMethod Algorithm="http://www.w3.org/2000/09/xmldsig#sha1"/>
        <DigestValue>g14eXFITi8GxFyGn4sRd5YMfknI=</DigestValue>
      </Reference>
      <Reference URI="/ppt/embeddings/oleObject62.bin?ContentType=application/vnd.openxmlformats-officedocument.oleObject">
        <DigestMethod Algorithm="http://www.w3.org/2000/09/xmldsig#sha1"/>
        <DigestValue>s1D4Fq2Rl/XQAN5ixT48NLG3CwA=</DigestValue>
      </Reference>
      <Reference URI="/ppt/embeddings/oleObject63.bin?ContentType=application/vnd.openxmlformats-officedocument.oleObject">
        <DigestMethod Algorithm="http://www.w3.org/2000/09/xmldsig#sha1"/>
        <DigestValue>qJY8WWpWYRz9MPmQUtantCeptUQ=</DigestValue>
      </Reference>
      <Reference URI="/ppt/embeddings/oleObject64.bin?ContentType=application/vnd.openxmlformats-officedocument.oleObject">
        <DigestMethod Algorithm="http://www.w3.org/2000/09/xmldsig#sha1"/>
        <DigestValue>aYTrPn9XNDm+sEE+9gEaagNdWfw=</DigestValue>
      </Reference>
      <Reference URI="/ppt/embeddings/oleObject65.bin?ContentType=application/vnd.openxmlformats-officedocument.oleObject">
        <DigestMethod Algorithm="http://www.w3.org/2000/09/xmldsig#sha1"/>
        <DigestValue>WSALMycXyr/b087tgrHaM4fR3hE=</DigestValue>
      </Reference>
      <Reference URI="/ppt/embeddings/oleObject66.bin?ContentType=application/vnd.openxmlformats-officedocument.oleObject">
        <DigestMethod Algorithm="http://www.w3.org/2000/09/xmldsig#sha1"/>
        <DigestValue>7YSf6OpOHvttFeAzGx5SaboyrWM=</DigestValue>
      </Reference>
      <Reference URI="/ppt/embeddings/oleObject67.bin?ContentType=application/vnd.openxmlformats-officedocument.oleObject">
        <DigestMethod Algorithm="http://www.w3.org/2000/09/xmldsig#sha1"/>
        <DigestValue>g0hZESbbAYAuzd3ZtCoEMNFKmiw=</DigestValue>
      </Reference>
      <Reference URI="/ppt/embeddings/oleObject68.bin?ContentType=application/vnd.openxmlformats-officedocument.oleObject">
        <DigestMethod Algorithm="http://www.w3.org/2000/09/xmldsig#sha1"/>
        <DigestValue>WSALMycXyr/b087tgrHaM4fR3hE=</DigestValue>
      </Reference>
      <Reference URI="/ppt/embeddings/oleObject69.bin?ContentType=application/vnd.openxmlformats-officedocument.oleObject">
        <DigestMethod Algorithm="http://www.w3.org/2000/09/xmldsig#sha1"/>
        <DigestValue>7YSf6OpOHvttFeAzGx5SaboyrWM=</DigestValue>
      </Reference>
      <Reference URI="/ppt/embeddings/oleObject7.bin?ContentType=application/vnd.openxmlformats-officedocument.oleObject">
        <DigestMethod Algorithm="http://www.w3.org/2000/09/xmldsig#sha1"/>
        <DigestValue>6N2suoGij24qHe2DZ3oNlBMHGF0=</DigestValue>
      </Reference>
      <Reference URI="/ppt/embeddings/oleObject70.bin?ContentType=application/vnd.openxmlformats-officedocument.oleObject">
        <DigestMethod Algorithm="http://www.w3.org/2000/09/xmldsig#sha1"/>
        <DigestValue>R0J2ZCwqYQAtAKSmnYN8nInzQf0=</DigestValue>
      </Reference>
      <Reference URI="/ppt/embeddings/oleObject71.bin?ContentType=application/vnd.openxmlformats-officedocument.oleObject">
        <DigestMethod Algorithm="http://www.w3.org/2000/09/xmldsig#sha1"/>
        <DigestValue>6K/QiKLHpGNPFCSHT1uTBC0gi+o=</DigestValue>
      </Reference>
      <Reference URI="/ppt/embeddings/oleObject72.bin?ContentType=application/vnd.openxmlformats-officedocument.oleObject">
        <DigestMethod Algorithm="http://www.w3.org/2000/09/xmldsig#sha1"/>
        <DigestValue>rN2+G9tCH9dojl/UitwlhYxv3QM=</DigestValue>
      </Reference>
      <Reference URI="/ppt/embeddings/oleObject73.bin?ContentType=application/vnd.openxmlformats-officedocument.oleObject">
        <DigestMethod Algorithm="http://www.w3.org/2000/09/xmldsig#sha1"/>
        <DigestValue>BzFRZNhOOEpmO5MJK0XpkfvyFoE=</DigestValue>
      </Reference>
      <Reference URI="/ppt/embeddings/oleObject74.bin?ContentType=application/vnd.openxmlformats-officedocument.oleObject">
        <DigestMethod Algorithm="http://www.w3.org/2000/09/xmldsig#sha1"/>
        <DigestValue>05rVB9xnK5C1LQi5hsF90VXs1HA=</DigestValue>
      </Reference>
      <Reference URI="/ppt/embeddings/oleObject75.bin?ContentType=application/vnd.openxmlformats-officedocument.oleObject">
        <DigestMethod Algorithm="http://www.w3.org/2000/09/xmldsig#sha1"/>
        <DigestValue>mM/m97ghPfZnsybc1pjLrIf5PC0=</DigestValue>
      </Reference>
      <Reference URI="/ppt/embeddings/oleObject76.bin?ContentType=application/vnd.openxmlformats-officedocument.oleObject">
        <DigestMethod Algorithm="http://www.w3.org/2000/09/xmldsig#sha1"/>
        <DigestValue>d70IZvzLFOeSE3gPIrUS/Qih5tw=</DigestValue>
      </Reference>
      <Reference URI="/ppt/embeddings/oleObject77.bin?ContentType=application/vnd.openxmlformats-officedocument.oleObject">
        <DigestMethod Algorithm="http://www.w3.org/2000/09/xmldsig#sha1"/>
        <DigestValue>GAGS/hOA0xKgMbO5c2cw8rgh1sg=</DigestValue>
      </Reference>
      <Reference URI="/ppt/embeddings/oleObject78.bin?ContentType=application/vnd.openxmlformats-officedocument.oleObject">
        <DigestMethod Algorithm="http://www.w3.org/2000/09/xmldsig#sha1"/>
        <DigestValue>bEO4Cvr7SfDQOitL40lkGSBx9Wk=</DigestValue>
      </Reference>
      <Reference URI="/ppt/embeddings/oleObject79.bin?ContentType=application/vnd.openxmlformats-officedocument.oleObject">
        <DigestMethod Algorithm="http://www.w3.org/2000/09/xmldsig#sha1"/>
        <DigestValue>99gCysa6tu8QJVpYGC97toHPHJQ=</DigestValue>
      </Reference>
      <Reference URI="/ppt/embeddings/oleObject8.bin?ContentType=application/vnd.openxmlformats-officedocument.oleObject">
        <DigestMethod Algorithm="http://www.w3.org/2000/09/xmldsig#sha1"/>
        <DigestValue>1b96cdKdBjiCxPu3mmbt5psLrsM=</DigestValue>
      </Reference>
      <Reference URI="/ppt/embeddings/oleObject80.bin?ContentType=application/vnd.openxmlformats-officedocument.oleObject">
        <DigestMethod Algorithm="http://www.w3.org/2000/09/xmldsig#sha1"/>
        <DigestValue>gmdq91NKmu00YGwcwQukk3FqNro=</DigestValue>
      </Reference>
      <Reference URI="/ppt/embeddings/oleObject81.bin?ContentType=application/vnd.openxmlformats-officedocument.oleObject">
        <DigestMethod Algorithm="http://www.w3.org/2000/09/xmldsig#sha1"/>
        <DigestValue>+OXjxFR/oIG9rpy7yVIrivh+O7o=</DigestValue>
      </Reference>
      <Reference URI="/ppt/embeddings/oleObject82.bin?ContentType=application/vnd.openxmlformats-officedocument.oleObject">
        <DigestMethod Algorithm="http://www.w3.org/2000/09/xmldsig#sha1"/>
        <DigestValue>vcFfpJbBkjXDy1nPR7sbtGOQ7R8=</DigestValue>
      </Reference>
      <Reference URI="/ppt/embeddings/oleObject83.bin?ContentType=application/vnd.openxmlformats-officedocument.oleObject">
        <DigestMethod Algorithm="http://www.w3.org/2000/09/xmldsig#sha1"/>
        <DigestValue>W0IbA0EnXxI67uktuPtyPIqED5M=</DigestValue>
      </Reference>
      <Reference URI="/ppt/embeddings/oleObject84.bin?ContentType=application/vnd.openxmlformats-officedocument.oleObject">
        <DigestMethod Algorithm="http://www.w3.org/2000/09/xmldsig#sha1"/>
        <DigestValue>9F9iWS0xlxE0kT15C5S7Sy0mjWA=</DigestValue>
      </Reference>
      <Reference URI="/ppt/embeddings/oleObject85.bin?ContentType=application/vnd.openxmlformats-officedocument.oleObject">
        <DigestMethod Algorithm="http://www.w3.org/2000/09/xmldsig#sha1"/>
        <DigestValue>VjTnv17+eMmw8vuiP32m9AxOQZQ=</DigestValue>
      </Reference>
      <Reference URI="/ppt/embeddings/oleObject86.bin?ContentType=application/vnd.openxmlformats-officedocument.oleObject">
        <DigestMethod Algorithm="http://www.w3.org/2000/09/xmldsig#sha1"/>
        <DigestValue>5kiUqnQNKinzsCVTFcsJXORTyBk=</DigestValue>
      </Reference>
      <Reference URI="/ppt/embeddings/oleObject87.bin?ContentType=application/vnd.openxmlformats-officedocument.oleObject">
        <DigestMethod Algorithm="http://www.w3.org/2000/09/xmldsig#sha1"/>
        <DigestValue>9avIececqVwYzhVa327iXhyEUSs=</DigestValue>
      </Reference>
      <Reference URI="/ppt/embeddings/oleObject88.bin?ContentType=application/vnd.openxmlformats-officedocument.oleObject">
        <DigestMethod Algorithm="http://www.w3.org/2000/09/xmldsig#sha1"/>
        <DigestValue>9avIececqVwYzhVa327iXhyEUSs=</DigestValue>
      </Reference>
      <Reference URI="/ppt/embeddings/oleObject89.bin?ContentType=application/vnd.openxmlformats-officedocument.oleObject">
        <DigestMethod Algorithm="http://www.w3.org/2000/09/xmldsig#sha1"/>
        <DigestValue>c37tXdW1MkPkLFTmZlKTqTVfkzM=</DigestValue>
      </Reference>
      <Reference URI="/ppt/embeddings/oleObject9.bin?ContentType=application/vnd.openxmlformats-officedocument.oleObject">
        <DigestMethod Algorithm="http://www.w3.org/2000/09/xmldsig#sha1"/>
        <DigestValue>dy/Oyclgm0kUa/pvfIWzG9AdNHQ=</DigestValue>
      </Reference>
      <Reference URI="/ppt/embeddings/oleObject90.bin?ContentType=application/vnd.openxmlformats-officedocument.oleObject">
        <DigestMethod Algorithm="http://www.w3.org/2000/09/xmldsig#sha1"/>
        <DigestValue>c37tXdW1MkPkLFTmZlKTqTVfkzM=</DigestValue>
      </Reference>
      <Reference URI="/ppt/embeddings/oleObject91.bin?ContentType=application/vnd.openxmlformats-officedocument.oleObject">
        <DigestMethod Algorithm="http://www.w3.org/2000/09/xmldsig#sha1"/>
        <DigestValue>97VJbV9xDWDif/Cn8/vYdI97/7o=</DigestValue>
      </Reference>
      <Reference URI="/ppt/embeddings/oleObject92.bin?ContentType=application/vnd.openxmlformats-officedocument.oleObject">
        <DigestMethod Algorithm="http://www.w3.org/2000/09/xmldsig#sha1"/>
        <DigestValue>zHw7b7wjGyoofkVK5znFsr7Ne7k=</DigestValue>
      </Reference>
      <Reference URI="/ppt/embeddings/oleObject93.bin?ContentType=application/vnd.openxmlformats-officedocument.oleObject">
        <DigestMethod Algorithm="http://www.w3.org/2000/09/xmldsig#sha1"/>
        <DigestValue>6K/QiKLHpGNPFCSHT1uTBC0gi+o=</DigestValue>
      </Reference>
      <Reference URI="/ppt/embeddings/oleObject94.bin?ContentType=application/vnd.openxmlformats-officedocument.oleObject">
        <DigestMethod Algorithm="http://www.w3.org/2000/09/xmldsig#sha1"/>
        <DigestValue>05rVB9xnK5C1LQi5hsF90VXs1HA=</DigestValue>
      </Reference>
      <Reference URI="/ppt/embeddings/oleObject95.bin?ContentType=application/vnd.openxmlformats-officedocument.oleObject">
        <DigestMethod Algorithm="http://www.w3.org/2000/09/xmldsig#sha1"/>
        <DigestValue>5kiUqnQNKinzsCVTFcsJXORTyBk=</DigestValue>
      </Reference>
      <Reference URI="/ppt/embeddings/oleObject96.bin?ContentType=application/vnd.openxmlformats-officedocument.oleObject">
        <DigestMethod Algorithm="http://www.w3.org/2000/09/xmldsig#sha1"/>
        <DigestValue>9avIececqVwYzhVa327iXhyEUSs=</DigestValue>
      </Reference>
      <Reference URI="/ppt/embeddings/oleObject97.bin?ContentType=application/vnd.openxmlformats-officedocument.oleObject">
        <DigestMethod Algorithm="http://www.w3.org/2000/09/xmldsig#sha1"/>
        <DigestValue>SjIbBp49Yu+PZd+SQ+UDBC0ewqc=</DigestValue>
      </Reference>
      <Reference URI="/ppt/media/image1.jpg?ContentType=image/jpeg">
        <DigestMethod Algorithm="http://www.w3.org/2000/09/xmldsig#sha1"/>
        <DigestValue>BMVbUWUuG9/Tj3kxsiTKcqG/voc=</DigestValue>
      </Reference>
      <Reference URI="/ppt/media/image10.tmp?ContentType=image/png">
        <DigestMethod Algorithm="http://www.w3.org/2000/09/xmldsig#sha1"/>
        <DigestValue>RM014AdX3Pob/tjLyrkhMF2ztGI=</DigestValue>
      </Reference>
      <Reference URI="/ppt/media/image100.wmf?ContentType=image/x-wmf">
        <DigestMethod Algorithm="http://www.w3.org/2000/09/xmldsig#sha1"/>
        <DigestValue>cQaoSUaRkyXAhvX788M4wJ/rWzs=</DigestValue>
      </Reference>
      <Reference URI="/ppt/media/image101.wmf?ContentType=image/x-wmf">
        <DigestMethod Algorithm="http://www.w3.org/2000/09/xmldsig#sha1"/>
        <DigestValue>8zxG8F9ScRZTQqU7twO0wzP4Kzc=</DigestValue>
      </Reference>
      <Reference URI="/ppt/media/image102.wmf?ContentType=image/x-wmf">
        <DigestMethod Algorithm="http://www.w3.org/2000/09/xmldsig#sha1"/>
        <DigestValue>wAVoio6eqoHKKIuruezmdo+4kF8=</DigestValue>
      </Reference>
      <Reference URI="/ppt/media/image103.wmf?ContentType=image/x-wmf">
        <DigestMethod Algorithm="http://www.w3.org/2000/09/xmldsig#sha1"/>
        <DigestValue>gRoCaI29fNA05Rqm8GBj2wnUgYk=</DigestValue>
      </Reference>
      <Reference URI="/ppt/media/image104.tmp?ContentType=image/png">
        <DigestMethod Algorithm="http://www.w3.org/2000/09/xmldsig#sha1"/>
        <DigestValue>P9KrP6ntt3v+v10K+7ot6Rf/zH0=</DigestValue>
      </Reference>
      <Reference URI="/ppt/media/image105.wmf?ContentType=image/x-wmf">
        <DigestMethod Algorithm="http://www.w3.org/2000/09/xmldsig#sha1"/>
        <DigestValue>l+bo+jlhetbSpETLBEF7XH/5L3U=</DigestValue>
      </Reference>
      <Reference URI="/ppt/media/image106.png?ContentType=image/png">
        <DigestMethod Algorithm="http://www.w3.org/2000/09/xmldsig#sha1"/>
        <DigestValue>JnOfhZP+whbX83/0Ja/udMot8Yg=</DigestValue>
      </Reference>
      <Reference URI="/ppt/media/image11.tmp?ContentType=image/png">
        <DigestMethod Algorithm="http://www.w3.org/2000/09/xmldsig#sha1"/>
        <DigestValue>6JT03zAJwy3Vbkm9Ei3IUzbKuoE=</DigestValue>
      </Reference>
      <Reference URI="/ppt/media/image12.wmf?ContentType=image/x-wmf">
        <DigestMethod Algorithm="http://www.w3.org/2000/09/xmldsig#sha1"/>
        <DigestValue>gOJy782yoK6NJgR0BEfR51TbSBw=</DigestValue>
      </Reference>
      <Reference URI="/ppt/media/image13.wmf?ContentType=image/x-wmf">
        <DigestMethod Algorithm="http://www.w3.org/2000/09/xmldsig#sha1"/>
        <DigestValue>FMaLSYOw1X9KfmStcqsKtFIazxQ=</DigestValue>
      </Reference>
      <Reference URI="/ppt/media/image14.wmf?ContentType=image/x-wmf">
        <DigestMethod Algorithm="http://www.w3.org/2000/09/xmldsig#sha1"/>
        <DigestValue>awd8rYTJZvoAer35nl/Ip5M9nCE=</DigestValue>
      </Reference>
      <Reference URI="/ppt/media/image15.wmf?ContentType=image/x-wmf">
        <DigestMethod Algorithm="http://www.w3.org/2000/09/xmldsig#sha1"/>
        <DigestValue>Em5ZRZ/Bp7oMhqHE9vgX0z1lKkk=</DigestValue>
      </Reference>
      <Reference URI="/ppt/media/image16.wmf?ContentType=image/x-wmf">
        <DigestMethod Algorithm="http://www.w3.org/2000/09/xmldsig#sha1"/>
        <DigestValue>FUNwXfSjaY0de/A52KtpLXPwyC4=</DigestValue>
      </Reference>
      <Reference URI="/ppt/media/image17.wmf?ContentType=image/x-wmf">
        <DigestMethod Algorithm="http://www.w3.org/2000/09/xmldsig#sha1"/>
        <DigestValue>13MjnbRqo/XRYVZMVuo/ibRakr4=</DigestValue>
      </Reference>
      <Reference URI="/ppt/media/image18.wmf?ContentType=image/x-wmf">
        <DigestMethod Algorithm="http://www.w3.org/2000/09/xmldsig#sha1"/>
        <DigestValue>wPjsdOQeZ1IiV6q4k0LSkv6fSOw=</DigestValue>
      </Reference>
      <Reference URI="/ppt/media/image19.wmf?ContentType=image/x-wmf">
        <DigestMethod Algorithm="http://www.w3.org/2000/09/xmldsig#sha1"/>
        <DigestValue>oT5Vae5zyptR42zMlwOA0DRe/Ds=</DigestValue>
      </Reference>
      <Reference URI="/ppt/media/image2.jpg?ContentType=image/jpeg">
        <DigestMethod Algorithm="http://www.w3.org/2000/09/xmldsig#sha1"/>
        <DigestValue>Wi+oLU0+MYrsjebxfNHmYIOBYi4=</DigestValue>
      </Reference>
      <Reference URI="/ppt/media/image20.wmf?ContentType=image/x-wmf">
        <DigestMethod Algorithm="http://www.w3.org/2000/09/xmldsig#sha1"/>
        <DigestValue>vVLoZ/+XTEUzyWa/LTnpou5Fhqg=</DigestValue>
      </Reference>
      <Reference URI="/ppt/media/image21.wmf?ContentType=image/x-wmf">
        <DigestMethod Algorithm="http://www.w3.org/2000/09/xmldsig#sha1"/>
        <DigestValue>9VNFKRuIeaZ2MISjpnHbvivGHMQ=</DigestValue>
      </Reference>
      <Reference URI="/ppt/media/image22.wmf?ContentType=image/x-wmf">
        <DigestMethod Algorithm="http://www.w3.org/2000/09/xmldsig#sha1"/>
        <DigestValue>mIqrJ1LyQD09Gd9UKbz/NDYrpJo=</DigestValue>
      </Reference>
      <Reference URI="/ppt/media/image23.wmf?ContentType=image/x-wmf">
        <DigestMethod Algorithm="http://www.w3.org/2000/09/xmldsig#sha1"/>
        <DigestValue>+0tkqL30FRlVoeDlPWVsVELIJT4=</DigestValue>
      </Reference>
      <Reference URI="/ppt/media/image24.wmf?ContentType=image/x-wmf">
        <DigestMethod Algorithm="http://www.w3.org/2000/09/xmldsig#sha1"/>
        <DigestValue>0kwyqxrS+rtgBSemA/cxK8ysddE=</DigestValue>
      </Reference>
      <Reference URI="/ppt/media/image25.tmp?ContentType=image/png">
        <DigestMethod Algorithm="http://www.w3.org/2000/09/xmldsig#sha1"/>
        <DigestValue>XZJg5HhlIsXyJxgOf9CQX3tEKqc=</DigestValue>
      </Reference>
      <Reference URI="/ppt/media/image26.wmf?ContentType=image/x-wmf">
        <DigestMethod Algorithm="http://www.w3.org/2000/09/xmldsig#sha1"/>
        <DigestValue>1B9Hu5yWMXLdmW6yHJSCPk5RBx4=</DigestValue>
      </Reference>
      <Reference URI="/ppt/media/image27.wmf?ContentType=image/x-wmf">
        <DigestMethod Algorithm="http://www.w3.org/2000/09/xmldsig#sha1"/>
        <DigestValue>Wzp9Y57bSpkT2kTWrS+hETgZzdM=</DigestValue>
      </Reference>
      <Reference URI="/ppt/media/image28.wmf?ContentType=image/x-wmf">
        <DigestMethod Algorithm="http://www.w3.org/2000/09/xmldsig#sha1"/>
        <DigestValue>/mJZRWgTlYNEra/eKqu/k+DrI60=</DigestValue>
      </Reference>
      <Reference URI="/ppt/media/image29.wmf?ContentType=image/x-wmf">
        <DigestMethod Algorithm="http://www.w3.org/2000/09/xmldsig#sha1"/>
        <DigestValue>tmwdUMG9a4QQaLQ3D+B3jqtr2cg=</DigestValue>
      </Reference>
      <Reference URI="/ppt/media/image3.jpg?ContentType=image/jpeg">
        <DigestMethod Algorithm="http://www.w3.org/2000/09/xmldsig#sha1"/>
        <DigestValue>SDqEtxPP+h/dR0dWkn+OM1bV3I8=</DigestValue>
      </Reference>
      <Reference URI="/ppt/media/image30.wmf?ContentType=image/x-wmf">
        <DigestMethod Algorithm="http://www.w3.org/2000/09/xmldsig#sha1"/>
        <DigestValue>L8diCUK/vdN9ylFPX6B40I5xahk=</DigestValue>
      </Reference>
      <Reference URI="/ppt/media/image31.wmf?ContentType=image/x-wmf">
        <DigestMethod Algorithm="http://www.w3.org/2000/09/xmldsig#sha1"/>
        <DigestValue>q4X1/03irRbXvuXXL29J5KKCSDI=</DigestValue>
      </Reference>
      <Reference URI="/ppt/media/image32.gif?ContentType=image/gif">
        <DigestMethod Algorithm="http://www.w3.org/2000/09/xmldsig#sha1"/>
        <DigestValue>2LB65CthBxtKfOFUTBD1GIlNc7o=</DigestValue>
      </Reference>
      <Reference URI="/ppt/media/image33.gif?ContentType=image/gif">
        <DigestMethod Algorithm="http://www.w3.org/2000/09/xmldsig#sha1"/>
        <DigestValue>kbtZwb34FRanhh7R4z1dTsiqDKA=</DigestValue>
      </Reference>
      <Reference URI="/ppt/media/image34.gif?ContentType=image/gif">
        <DigestMethod Algorithm="http://www.w3.org/2000/09/xmldsig#sha1"/>
        <DigestValue>BvzdXIuPhW9T4P8UY2kMgNQzEv0=</DigestValue>
      </Reference>
      <Reference URI="/ppt/media/image35.gif?ContentType=image/gif">
        <DigestMethod Algorithm="http://www.w3.org/2000/09/xmldsig#sha1"/>
        <DigestValue>n9husI1SJG/3xsaazpttLsb0B84=</DigestValue>
      </Reference>
      <Reference URI="/ppt/media/image36.tmp?ContentType=image/png">
        <DigestMethod Algorithm="http://www.w3.org/2000/09/xmldsig#sha1"/>
        <DigestValue>im6i/6nW+XrHHYaUUsFh+xL5Ljs=</DigestValue>
      </Reference>
      <Reference URI="/ppt/media/image37.tmp?ContentType=image/png">
        <DigestMethod Algorithm="http://www.w3.org/2000/09/xmldsig#sha1"/>
        <DigestValue>phoM1Xha/0MJuOsEAtwxi4ypFv4=</DigestValue>
      </Reference>
      <Reference URI="/ppt/media/image38.tmp?ContentType=image/png">
        <DigestMethod Algorithm="http://www.w3.org/2000/09/xmldsig#sha1"/>
        <DigestValue>XuHf3HLtxn0YuKKd3DFusYmpz0M=</DigestValue>
      </Reference>
      <Reference URI="/ppt/media/image39.wmf?ContentType=image/x-wmf">
        <DigestMethod Algorithm="http://www.w3.org/2000/09/xmldsig#sha1"/>
        <DigestValue>EE8f3+bAmZprTRT4w8JQ4JvqJc4=</DigestValue>
      </Reference>
      <Reference URI="/ppt/media/image4.tmp?ContentType=image/png">
        <DigestMethod Algorithm="http://www.w3.org/2000/09/xmldsig#sha1"/>
        <DigestValue>5YbJ6jI03Gpt53P/F7dHipUMBP4=</DigestValue>
      </Reference>
      <Reference URI="/ppt/media/image40.wmf?ContentType=image/x-wmf">
        <DigestMethod Algorithm="http://www.w3.org/2000/09/xmldsig#sha1"/>
        <DigestValue>LMtFx0Qk2jGK5eV62uFz0lN1kbg=</DigestValue>
      </Reference>
      <Reference URI="/ppt/media/image41.wmf?ContentType=image/x-wmf">
        <DigestMethod Algorithm="http://www.w3.org/2000/09/xmldsig#sha1"/>
        <DigestValue>uEKtkNwrjrhUuljTSmkwakI6SBU=</DigestValue>
      </Reference>
      <Reference URI="/ppt/media/image42.wmf?ContentType=image/x-wmf">
        <DigestMethod Algorithm="http://www.w3.org/2000/09/xmldsig#sha1"/>
        <DigestValue>Ke1HX46Wrt1zALz0pNBeB2aEyMI=</DigestValue>
      </Reference>
      <Reference URI="/ppt/media/image43.wmf?ContentType=image/x-wmf">
        <DigestMethod Algorithm="http://www.w3.org/2000/09/xmldsig#sha1"/>
        <DigestValue>7Jpg5IevcdVcpAgQzPpU+KSKLiA=</DigestValue>
      </Reference>
      <Reference URI="/ppt/media/image44.wmf?ContentType=image/x-wmf">
        <DigestMethod Algorithm="http://www.w3.org/2000/09/xmldsig#sha1"/>
        <DigestValue>sWH8SLyNhjYVIJbytB9Me+BVHSs=</DigestValue>
      </Reference>
      <Reference URI="/ppt/media/image45.wmf?ContentType=image/x-wmf">
        <DigestMethod Algorithm="http://www.w3.org/2000/09/xmldsig#sha1"/>
        <DigestValue>Xl0sD1tojzbuQ35sPohCwCJY1fU=</DigestValue>
      </Reference>
      <Reference URI="/ppt/media/image46.wmf?ContentType=image/x-wmf">
        <DigestMethod Algorithm="http://www.w3.org/2000/09/xmldsig#sha1"/>
        <DigestValue>aKYqM9Shkpit88R+OQFd7c4iWO4=</DigestValue>
      </Reference>
      <Reference URI="/ppt/media/image47.wmf?ContentType=image/x-wmf">
        <DigestMethod Algorithm="http://www.w3.org/2000/09/xmldsig#sha1"/>
        <DigestValue>fEvr8MlmS4FKTXO8b5cAeuv5YFA=</DigestValue>
      </Reference>
      <Reference URI="/ppt/media/image48.wmf?ContentType=image/x-wmf">
        <DigestMethod Algorithm="http://www.w3.org/2000/09/xmldsig#sha1"/>
        <DigestValue>4G57Asg7MNMil7km7BdrL3KST/w=</DigestValue>
      </Reference>
      <Reference URI="/ppt/media/image49.png?ContentType=image/png">
        <DigestMethod Algorithm="http://www.w3.org/2000/09/xmldsig#sha1"/>
        <DigestValue>iWPfkOV5ETTfD4mKPsXbttCia4I=</DigestValue>
      </Reference>
      <Reference URI="/ppt/media/image5.tmp?ContentType=image/png">
        <DigestMethod Algorithm="http://www.w3.org/2000/09/xmldsig#sha1"/>
        <DigestValue>HwDWOtfxqdRYbuJb4Scgy/78RKo=</DigestValue>
      </Reference>
      <Reference URI="/ppt/media/image50.emf?ContentType=image/x-emf">
        <DigestMethod Algorithm="http://www.w3.org/2000/09/xmldsig#sha1"/>
        <DigestValue>jF94tVwtZ97rsNRlvNTqSw6b27M=</DigestValue>
      </Reference>
      <Reference URI="/ppt/media/image51.wmf?ContentType=image/x-wmf">
        <DigestMethod Algorithm="http://www.w3.org/2000/09/xmldsig#sha1"/>
        <DigestValue>WXDH7vNSX5HV+sJ9JDJODr92ILk=</DigestValue>
      </Reference>
      <Reference URI="/ppt/media/image52.wmf?ContentType=image/x-wmf">
        <DigestMethod Algorithm="http://www.w3.org/2000/09/xmldsig#sha1"/>
        <DigestValue>btC9LYkJUmiePaMUKOncA7jJZYI=</DigestValue>
      </Reference>
      <Reference URI="/ppt/media/image53.wmf?ContentType=image/x-wmf">
        <DigestMethod Algorithm="http://www.w3.org/2000/09/xmldsig#sha1"/>
        <DigestValue>gwdcyNqxWCvfbi99q8Q4tNDiy5g=</DigestValue>
      </Reference>
      <Reference URI="/ppt/media/image54.wmf?ContentType=image/x-wmf">
        <DigestMethod Algorithm="http://www.w3.org/2000/09/xmldsig#sha1"/>
        <DigestValue>u1KbK6sTC2Awa+C6lU+x2gIY/Ng=</DigestValue>
      </Reference>
      <Reference URI="/ppt/media/image55.wmf?ContentType=image/x-wmf">
        <DigestMethod Algorithm="http://www.w3.org/2000/09/xmldsig#sha1"/>
        <DigestValue>xza++xTCUaalNJfWhq0r/7cZf3w=</DigestValue>
      </Reference>
      <Reference URI="/ppt/media/image56.wmf?ContentType=image/x-wmf">
        <DigestMethod Algorithm="http://www.w3.org/2000/09/xmldsig#sha1"/>
        <DigestValue>vXhEkCVDfZSOSBtX0qmzWfXJHgM=</DigestValue>
      </Reference>
      <Reference URI="/ppt/media/image57.wmf?ContentType=image/x-wmf">
        <DigestMethod Algorithm="http://www.w3.org/2000/09/xmldsig#sha1"/>
        <DigestValue>CeZ+gP9PV140INSA2Ttw2tzP+ic=</DigestValue>
      </Reference>
      <Reference URI="/ppt/media/image58.wmf?ContentType=image/x-wmf">
        <DigestMethod Algorithm="http://www.w3.org/2000/09/xmldsig#sha1"/>
        <DigestValue>aZx/JJKb0wmcwycXMZt4fPdprM0=</DigestValue>
      </Reference>
      <Reference URI="/ppt/media/image59.wmf?ContentType=image/x-wmf">
        <DigestMethod Algorithm="http://www.w3.org/2000/09/xmldsig#sha1"/>
        <DigestValue>fj7fK3qWqSkXjpVHhHUlP7i2jSg=</DigestValue>
      </Reference>
      <Reference URI="/ppt/media/image6.tmp?ContentType=image/png">
        <DigestMethod Algorithm="http://www.w3.org/2000/09/xmldsig#sha1"/>
        <DigestValue>T8S+hYUuEUYjnljnCqnXjHF1Mkk=</DigestValue>
      </Reference>
      <Reference URI="/ppt/media/image60.wmf?ContentType=image/x-wmf">
        <DigestMethod Algorithm="http://www.w3.org/2000/09/xmldsig#sha1"/>
        <DigestValue>v9JObhDazEa5FyFLdQ8ZSM7kl1Y=</DigestValue>
      </Reference>
      <Reference URI="/ppt/media/image61.wmf?ContentType=image/x-wmf">
        <DigestMethod Algorithm="http://www.w3.org/2000/09/xmldsig#sha1"/>
        <DigestValue>rluZ5dBOqLMgsqkqzBR1vEq9PAo=</DigestValue>
      </Reference>
      <Reference URI="/ppt/media/image62.wmf?ContentType=image/x-wmf">
        <DigestMethod Algorithm="http://www.w3.org/2000/09/xmldsig#sha1"/>
        <DigestValue>SIrPIEgrtbUSnL8/tvSlatmtrS4=</DigestValue>
      </Reference>
      <Reference URI="/ppt/media/image63.wmf?ContentType=image/x-wmf">
        <DigestMethod Algorithm="http://www.w3.org/2000/09/xmldsig#sha1"/>
        <DigestValue>YcvzM0OgVzvmTEb6xWKtD5ankRs=</DigestValue>
      </Reference>
      <Reference URI="/ppt/media/image64.wmf?ContentType=image/x-wmf">
        <DigestMethod Algorithm="http://www.w3.org/2000/09/xmldsig#sha1"/>
        <DigestValue>Ev2cCDcw+qe/HiFreYHe8S/5MMA=</DigestValue>
      </Reference>
      <Reference URI="/ppt/media/image65.wmf?ContentType=image/x-wmf">
        <DigestMethod Algorithm="http://www.w3.org/2000/09/xmldsig#sha1"/>
        <DigestValue>sBZBgUpT5TbCHWUruyl6YS7QCIo=</DigestValue>
      </Reference>
      <Reference URI="/ppt/media/image66.wmf?ContentType=image/x-wmf">
        <DigestMethod Algorithm="http://www.w3.org/2000/09/xmldsig#sha1"/>
        <DigestValue>d51WzuY9Zciwl560FPgqkv5fuJc=</DigestValue>
      </Reference>
      <Reference URI="/ppt/media/image67.wmf?ContentType=image/x-wmf">
        <DigestMethod Algorithm="http://www.w3.org/2000/09/xmldsig#sha1"/>
        <DigestValue>+QuY6uRU2Uil491yzVmFuW/YC+U=</DigestValue>
      </Reference>
      <Reference URI="/ppt/media/image68.wmf?ContentType=image/x-wmf">
        <DigestMethod Algorithm="http://www.w3.org/2000/09/xmldsig#sha1"/>
        <DigestValue>4C9t9B+7N/dQau1+RsVfjD+pibA=</DigestValue>
      </Reference>
      <Reference URI="/ppt/media/image69.tmp?ContentType=image/png">
        <DigestMethod Algorithm="http://www.w3.org/2000/09/xmldsig#sha1"/>
        <DigestValue>FC4wVWFQfr4gKJ6KztNkiwOvwas=</DigestValue>
      </Reference>
      <Reference URI="/ppt/media/image7.png?ContentType=image/png">
        <DigestMethod Algorithm="http://www.w3.org/2000/09/xmldsig#sha1"/>
        <DigestValue>CjHssAGUxUlQrSLXyPG4W7CtNTI=</DigestValue>
      </Reference>
      <Reference URI="/ppt/media/image70.tmp?ContentType=image/png">
        <DigestMethod Algorithm="http://www.w3.org/2000/09/xmldsig#sha1"/>
        <DigestValue>G26mWcqBBiKCh25+ht127d+qYhY=</DigestValue>
      </Reference>
      <Reference URI="/ppt/media/image71.wmf?ContentType=image/x-wmf">
        <DigestMethod Algorithm="http://www.w3.org/2000/09/xmldsig#sha1"/>
        <DigestValue>RcjoV08omqI8V9oG19ar1NwUu1w=</DigestValue>
      </Reference>
      <Reference URI="/ppt/media/image72.wmf?ContentType=image/x-wmf">
        <DigestMethod Algorithm="http://www.w3.org/2000/09/xmldsig#sha1"/>
        <DigestValue>bMLnGDVZ6KMYaSwbQp0scbwHXb4=</DigestValue>
      </Reference>
      <Reference URI="/ppt/media/image73.wmf?ContentType=image/x-wmf">
        <DigestMethod Algorithm="http://www.w3.org/2000/09/xmldsig#sha1"/>
        <DigestValue>tFzuAA2uIVD4cdr6wu6IMX+XRc4=</DigestValue>
      </Reference>
      <Reference URI="/ppt/media/image74.wmf?ContentType=image/x-wmf">
        <DigestMethod Algorithm="http://www.w3.org/2000/09/xmldsig#sha1"/>
        <DigestValue>lauw/Yb3/bgmFTUgt43qMDViqy4=</DigestValue>
      </Reference>
      <Reference URI="/ppt/media/image75.wmf?ContentType=image/x-wmf">
        <DigestMethod Algorithm="http://www.w3.org/2000/09/xmldsig#sha1"/>
        <DigestValue>vA5ID6adAsbxEprPKsZlBAkiOAo=</DigestValue>
      </Reference>
      <Reference URI="/ppt/media/image76.wmf?ContentType=image/x-wmf">
        <DigestMethod Algorithm="http://www.w3.org/2000/09/xmldsig#sha1"/>
        <DigestValue>NJiTy8ZLfF2mCxfV8g8qH1eMQa4=</DigestValue>
      </Reference>
      <Reference URI="/ppt/media/image77.wmf?ContentType=image/x-wmf">
        <DigestMethod Algorithm="http://www.w3.org/2000/09/xmldsig#sha1"/>
        <DigestValue>lXFEgW8nyqQ5P1SwIG2fPh9nARI=</DigestValue>
      </Reference>
      <Reference URI="/ppt/media/image78.wmf?ContentType=image/x-wmf">
        <DigestMethod Algorithm="http://www.w3.org/2000/09/xmldsig#sha1"/>
        <DigestValue>jfUkv6SaDssZtjnLHcwMRVSaoXE=</DigestValue>
      </Reference>
      <Reference URI="/ppt/media/image79.wmf?ContentType=image/x-wmf">
        <DigestMethod Algorithm="http://www.w3.org/2000/09/xmldsig#sha1"/>
        <DigestValue>ng7nVkMOQJvdz+tMacrr4HpbBr8=</DigestValue>
      </Reference>
      <Reference URI="/ppt/media/image8.png?ContentType=image/png">
        <DigestMethod Algorithm="http://www.w3.org/2000/09/xmldsig#sha1"/>
        <DigestValue>cgAejwJj2RxO8t/a4WbbTMEz45k=</DigestValue>
      </Reference>
      <Reference URI="/ppt/media/image80.png?ContentType=image/png">
        <DigestMethod Algorithm="http://www.w3.org/2000/09/xmldsig#sha1"/>
        <DigestValue>dsXK2J8qfylcqRYOh+M8JlhpdPY=</DigestValue>
      </Reference>
      <Reference URI="/ppt/media/image81.wmf?ContentType=image/x-wmf">
        <DigestMethod Algorithm="http://www.w3.org/2000/09/xmldsig#sha1"/>
        <DigestValue>Ut0TJhD/PJznC0lb/2UGTBWnO54=</DigestValue>
      </Reference>
      <Reference URI="/ppt/media/image82.wmf?ContentType=image/x-wmf">
        <DigestMethod Algorithm="http://www.w3.org/2000/09/xmldsig#sha1"/>
        <DigestValue>yN1gtrxtIV114ZxFWM+B/jFIBf8=</DigestValue>
      </Reference>
      <Reference URI="/ppt/media/image83.wmf?ContentType=image/x-wmf">
        <DigestMethod Algorithm="http://www.w3.org/2000/09/xmldsig#sha1"/>
        <DigestValue>KpeDwy26WhBduU+Qcdbt7Uxng+8=</DigestValue>
      </Reference>
      <Reference URI="/ppt/media/image84.wmf?ContentType=image/x-wmf">
        <DigestMethod Algorithm="http://www.w3.org/2000/09/xmldsig#sha1"/>
        <DigestValue>qnrx6StHmqzYO0Mp/S28Ppxl/yk=</DigestValue>
      </Reference>
      <Reference URI="/ppt/media/image85.wmf?ContentType=image/x-wmf">
        <DigestMethod Algorithm="http://www.w3.org/2000/09/xmldsig#sha1"/>
        <DigestValue>aWzFFM0/dxu2VKAE6wIkyNG9nZo=</DigestValue>
      </Reference>
      <Reference URI="/ppt/media/image86.wmf?ContentType=image/x-wmf">
        <DigestMethod Algorithm="http://www.w3.org/2000/09/xmldsig#sha1"/>
        <DigestValue>cDCzLmLzRzMOpv+/VG8Kn1U7Juo=</DigestValue>
      </Reference>
      <Reference URI="/ppt/media/image87.wmf?ContentType=image/x-wmf">
        <DigestMethod Algorithm="http://www.w3.org/2000/09/xmldsig#sha1"/>
        <DigestValue>mDMN4gcYhmeVIntpVEavJU/t8oc=</DigestValue>
      </Reference>
      <Reference URI="/ppt/media/image88.tmp?ContentType=image/png">
        <DigestMethod Algorithm="http://www.w3.org/2000/09/xmldsig#sha1"/>
        <DigestValue>Wx1e2DmDjIjmj6/NhPWi/CXV/7A=</DigestValue>
      </Reference>
      <Reference URI="/ppt/media/image89.gif?ContentType=image/gif">
        <DigestMethod Algorithm="http://www.w3.org/2000/09/xmldsig#sha1"/>
        <DigestValue>wXBRkaycnFVP16Kjv6kp1B9eBnA=</DigestValue>
      </Reference>
      <Reference URI="/ppt/media/image9.wmf?ContentType=image/x-wmf">
        <DigestMethod Algorithm="http://www.w3.org/2000/09/xmldsig#sha1"/>
        <DigestValue>S2AA0Opyb0bpIVAkClIM2y21MUM=</DigestValue>
      </Reference>
      <Reference URI="/ppt/media/image90.tmp?ContentType=image/png">
        <DigestMethod Algorithm="http://www.w3.org/2000/09/xmldsig#sha1"/>
        <DigestValue>B6FDKffgUBGD4kWdtLFor83xC8k=</DigestValue>
      </Reference>
      <Reference URI="/ppt/media/image91.tmp?ContentType=image/png">
        <DigestMethod Algorithm="http://www.w3.org/2000/09/xmldsig#sha1"/>
        <DigestValue>eop3BtsntX7AtY6Y2yUDtGzU0zo=</DigestValue>
      </Reference>
      <Reference URI="/ppt/media/image92.tmp?ContentType=image/png">
        <DigestMethod Algorithm="http://www.w3.org/2000/09/xmldsig#sha1"/>
        <DigestValue>jgCg1WyabuMV9hbmkzts0qh5BDo=</DigestValue>
      </Reference>
      <Reference URI="/ppt/media/image93.wmf?ContentType=image/x-wmf">
        <DigestMethod Algorithm="http://www.w3.org/2000/09/xmldsig#sha1"/>
        <DigestValue>dsfJ4+Mdcs9yh5fLhy9uOvsbnJ8=</DigestValue>
      </Reference>
      <Reference URI="/ppt/media/image94.wmf?ContentType=image/x-wmf">
        <DigestMethod Algorithm="http://www.w3.org/2000/09/xmldsig#sha1"/>
        <DigestValue>6fTlpaTPri/n4YzlK6mzOVdzceQ=</DigestValue>
      </Reference>
      <Reference URI="/ppt/media/image95.wmf?ContentType=image/x-wmf">
        <DigestMethod Algorithm="http://www.w3.org/2000/09/xmldsig#sha1"/>
        <DigestValue>q2MdWrszZZ/DOldro2y8kpga3Bo=</DigestValue>
      </Reference>
      <Reference URI="/ppt/media/image96.wmf?ContentType=image/x-wmf">
        <DigestMethod Algorithm="http://www.w3.org/2000/09/xmldsig#sha1"/>
        <DigestValue>O/tO+T+AkBkXSc5eZM6XCSTXsdw=</DigestValue>
      </Reference>
      <Reference URI="/ppt/media/image97.wmf?ContentType=image/x-wmf">
        <DigestMethod Algorithm="http://www.w3.org/2000/09/xmldsig#sha1"/>
        <DigestValue>JzWvnhtSYYw/ekhdw/qV7iykQII=</DigestValue>
      </Reference>
      <Reference URI="/ppt/media/image98.wmf?ContentType=image/x-wmf">
        <DigestMethod Algorithm="http://www.w3.org/2000/09/xmldsig#sha1"/>
        <DigestValue>S47huq16QD6dGsGnKDAjK2iWFnc=</DigestValue>
      </Reference>
      <Reference URI="/ppt/media/image99.wmf?ContentType=image/x-wmf">
        <DigestMethod Algorithm="http://www.w3.org/2000/09/xmldsig#sha1"/>
        <DigestValue>ktNZgGqf2R6GUpNiYTBFPeMF6Ew=</DigestValue>
      </Reference>
      <Reference URI="/ppt/presentation.xml?ContentType=application/vnd.openxmlformats-officedocument.presentationml.presentation.main+xml">
        <DigestMethod Algorithm="http://www.w3.org/2000/09/xmldsig#sha1"/>
        <DigestValue>BfLTwytzyDk2m73CRnHVNR0Y+Tg=</DigestValue>
      </Reference>
      <Reference URI="/ppt/presProps.xml?ContentType=application/vnd.openxmlformats-officedocument.presentationml.presProps+xml">
        <DigestMethod Algorithm="http://www.w3.org/2000/09/xmldsig#sha1"/>
        <DigestValue>K/3iStpoaNrwn9yz6DCuY8aFzTQ=</DigestValue>
      </Reference>
      <Reference URI="/ppt/slideLayouts/_rels/slideLayout1.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3Y2qbe4SyViV4w4EVTTCm2Dw8Go=</DigestValue>
      </Reference>
      <Reference URI="/ppt/slideLayouts/_rels/slideLayout10.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_rels/slideLayout11.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_rels/slideLayout12.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_rels/slideLayout13.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_rels/slideLayout2.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_rels/slideLayout3.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_rels/slideLayout4.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_rels/slideLayout5.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_rels/slideLayout6.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_rels/slideLayout7.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_rels/slideLayout8.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QsH69bocS3AV0KATb+o9BZ1MTrA=</DigestValue>
      </Reference>
      <Reference URI="/ppt/slideLayouts/_rels/slideLayout9.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dYByJLKRFpilzHfDpCCztlNdVng=</DigestValue>
      </Reference>
      <Reference URI="/ppt/slideLayouts/slideLayout1.xml?ContentType=application/vnd.openxmlformats-officedocument.presentationml.slideLayout+xml">
        <DigestMethod Algorithm="http://www.w3.org/2000/09/xmldsig#sha1"/>
        <DigestValue>Rn9SfurPn2clfQWS/xUeOLKOo58=</DigestValue>
      </Reference>
      <Reference URI="/ppt/slideLayouts/slideLayout10.xml?ContentType=application/vnd.openxmlformats-officedocument.presentationml.slideLayout+xml">
        <DigestMethod Algorithm="http://www.w3.org/2000/09/xmldsig#sha1"/>
        <DigestValue>jumtKWyxp4dHFsG8UIHvqGaUTPI=</DigestValue>
      </Reference>
      <Reference URI="/ppt/slideLayouts/slideLayout11.xml?ContentType=application/vnd.openxmlformats-officedocument.presentationml.slideLayout+xml">
        <DigestMethod Algorithm="http://www.w3.org/2000/09/xmldsig#sha1"/>
        <DigestValue>M/G4vudseQWB+7xIi2oK/mWnirI=</DigestValue>
      </Reference>
      <Reference URI="/ppt/slideLayouts/slideLayout12.xml?ContentType=application/vnd.openxmlformats-officedocument.presentationml.slideLayout+xml">
        <DigestMethod Algorithm="http://www.w3.org/2000/09/xmldsig#sha1"/>
        <DigestValue>QpbHgNNfjTChbm5wbhaLwuktUos=</DigestValue>
      </Reference>
      <Reference URI="/ppt/slideLayouts/slideLayout13.xml?ContentType=application/vnd.openxmlformats-officedocument.presentationml.slideLayout+xml">
        <DigestMethod Algorithm="http://www.w3.org/2000/09/xmldsig#sha1"/>
        <DigestValue>5cdc3sTgUZJLM9Qm1NX2Mz1Swwc=</DigestValue>
      </Reference>
      <Reference URI="/ppt/slideLayouts/slideLayout2.xml?ContentType=application/vnd.openxmlformats-officedocument.presentationml.slideLayout+xml">
        <DigestMethod Algorithm="http://www.w3.org/2000/09/xmldsig#sha1"/>
        <DigestValue>VXJnTMMCuh0xJB34+iIoz6qssmw=</DigestValue>
      </Reference>
      <Reference URI="/ppt/slideLayouts/slideLayout3.xml?ContentType=application/vnd.openxmlformats-officedocument.presentationml.slideLayout+xml">
        <DigestMethod Algorithm="http://www.w3.org/2000/09/xmldsig#sha1"/>
        <DigestValue>8lOvRqx4SrY7rurxwm0z5kZFto4=</DigestValue>
      </Reference>
      <Reference URI="/ppt/slideLayouts/slideLayout4.xml?ContentType=application/vnd.openxmlformats-officedocument.presentationml.slideLayout+xml">
        <DigestMethod Algorithm="http://www.w3.org/2000/09/xmldsig#sha1"/>
        <DigestValue>KCZH6gIKvVr4JheJzb88NrOrjBI=</DigestValue>
      </Reference>
      <Reference URI="/ppt/slideLayouts/slideLayout5.xml?ContentType=application/vnd.openxmlformats-officedocument.presentationml.slideLayout+xml">
        <DigestMethod Algorithm="http://www.w3.org/2000/09/xmldsig#sha1"/>
        <DigestValue>u5+ytzxzk+Ngb468HOlSbzcXtsE=</DigestValue>
      </Reference>
      <Reference URI="/ppt/slideLayouts/slideLayout6.xml?ContentType=application/vnd.openxmlformats-officedocument.presentationml.slideLayout+xml">
        <DigestMethod Algorithm="http://www.w3.org/2000/09/xmldsig#sha1"/>
        <DigestValue>zVrCkf8CvQE1KLqnVjRamHm6Sjs=</DigestValue>
      </Reference>
      <Reference URI="/ppt/slideLayouts/slideLayout7.xml?ContentType=application/vnd.openxmlformats-officedocument.presentationml.slideLayout+xml">
        <DigestMethod Algorithm="http://www.w3.org/2000/09/xmldsig#sha1"/>
        <DigestValue>ASMGT6DDf05nMFvtjZyh1YsT8Fw=</DigestValue>
      </Reference>
      <Reference URI="/ppt/slideLayouts/slideLayout8.xml?ContentType=application/vnd.openxmlformats-officedocument.presentationml.slideLayout+xml">
        <DigestMethod Algorithm="http://www.w3.org/2000/09/xmldsig#sha1"/>
        <DigestValue>a60os7tXhgRJbRXuYKpy82lqncA=</DigestValue>
      </Reference>
      <Reference URI="/ppt/slideLayouts/slideLayout9.xml?ContentType=application/vnd.openxmlformats-officedocument.presentationml.slideLayout+xml">
        <DigestMethod Algorithm="http://www.w3.org/2000/09/xmldsig#sha1"/>
        <DigestValue>GFXSYIlo+L6ljxJqevAzwiq6jRY=</DigestValue>
      </Reference>
      <Reference URI="/ppt/slideMasters/_rels/slideMaster1.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5"/>
            <mdssi:RelationshipReference xmlns:mdssi="http://schemas.openxmlformats.org/package/2006/digital-signature" SourceId="rId15"/>
            <mdssi:RelationshipReference xmlns:mdssi="http://schemas.openxmlformats.org/package/2006/digital-signature" SourceId="rId10"/>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14"/>
            <mdssi:RelationshipReference xmlns:mdssi="http://schemas.openxmlformats.org/package/2006/digital-signature" SourceId="rId8"/>
            <mdssi:RelationshipReference xmlns:mdssi="http://schemas.openxmlformats.org/package/2006/digital-signature" SourceId="rId13"/>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12"/>
            <mdssi:RelationshipReference xmlns:mdssi="http://schemas.openxmlformats.org/package/2006/digital-signature" SourceId="rId2"/>
          </Transform>
          <Transform Algorithm="http://www.w3.org/TR/2001/REC-xml-c14n-20010315"/>
        </Transforms>
        <DigestMethod Algorithm="http://www.w3.org/2000/09/xmldsig#sha1"/>
        <DigestValue>yNbo4wdb1dFqTDtNQvTv/ce+gQs=</DigestValue>
      </Reference>
      <Reference URI="/ppt/slideMasters/slideMaster1.xml?ContentType=application/vnd.openxmlformats-officedocument.presentationml.slideMaster+xml">
        <DigestMethod Algorithm="http://www.w3.org/2000/09/xmldsig#sha1"/>
        <DigestValue>diglJjtQmjMoPOMt408TNZg9Ex8=</DigestValue>
      </Reference>
      <Reference URI="/ppt/slides/_rels/slide1.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Y4xwN4sffvEqfZ8Jv9at7OGSPhE=</DigestValue>
      </Reference>
      <Reference URI="/ppt/slides/_rels/slide10.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5"/>
            <mdssi:RelationshipReference xmlns:mdssi="http://schemas.openxmlformats.org/package/2006/digital-signature" SourceId="rId4"/>
            <mdssi:RelationshipReference xmlns:mdssi="http://schemas.openxmlformats.org/package/2006/digital-signature" SourceId="rId3"/>
          </Transform>
          <Transform Algorithm="http://www.w3.org/TR/2001/REC-xml-c14n-20010315"/>
        </Transforms>
        <DigestMethod Algorithm="http://www.w3.org/2000/09/xmldsig#sha1"/>
        <DigestValue>6ICQ5hZ8Nc8Zy3O6bsgbqP0il7w=</DigestValue>
      </Reference>
      <Reference URI="/ppt/slides/_rels/slide11.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Nr37aceNY6BNVwT+yEBj0hhr2fg=</DigestValue>
      </Reference>
      <Reference URI="/ppt/slides/_rels/slide12.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zqS+nphdzlZXtqf+gVDatXrPlHQ=</DigestValue>
      </Reference>
      <Reference URI="/ppt/slides/_rels/slide13.xml.rels?ContentType=application/vnd.openxmlformats-package.relationships+xml">
        <Transforms>
          <Transform Algorithm="http://schemas.openxmlformats.org/package/2006/RelationshipTransform">
            <mdssi:RelationshipReference xmlns:mdssi="http://schemas.openxmlformats.org/package/2006/digital-signature" SourceId="rId29"/>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24"/>
            <mdssi:RelationshipReference xmlns:mdssi="http://schemas.openxmlformats.org/package/2006/digital-signature" SourceId="rId32"/>
            <mdssi:RelationshipReference xmlns:mdssi="http://schemas.openxmlformats.org/package/2006/digital-signature" SourceId="rId5"/>
            <mdssi:RelationshipReference xmlns:mdssi="http://schemas.openxmlformats.org/package/2006/digital-signature" SourceId="rId15"/>
            <mdssi:RelationshipReference xmlns:mdssi="http://schemas.openxmlformats.org/package/2006/digital-signature" SourceId="rId23"/>
            <mdssi:RelationshipReference xmlns:mdssi="http://schemas.openxmlformats.org/package/2006/digital-signature" SourceId="rId28"/>
            <mdssi:RelationshipReference xmlns:mdssi="http://schemas.openxmlformats.org/package/2006/digital-signature" SourceId="rId10"/>
            <mdssi:RelationshipReference xmlns:mdssi="http://schemas.openxmlformats.org/package/2006/digital-signature" SourceId="rId19"/>
            <mdssi:RelationshipReference xmlns:mdssi="http://schemas.openxmlformats.org/package/2006/digital-signature" SourceId="rId31"/>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14"/>
            <mdssi:RelationshipReference xmlns:mdssi="http://schemas.openxmlformats.org/package/2006/digital-signature" SourceId="rId22"/>
            <mdssi:RelationshipReference xmlns:mdssi="http://schemas.openxmlformats.org/package/2006/digital-signature" SourceId="rId27"/>
            <mdssi:RelationshipReference xmlns:mdssi="http://schemas.openxmlformats.org/package/2006/digital-signature" SourceId="rId30"/>
            <mdssi:RelationshipReference xmlns:mdssi="http://schemas.openxmlformats.org/package/2006/digital-signature" SourceId="rId8"/>
            <mdssi:RelationshipReference xmlns:mdssi="http://schemas.openxmlformats.org/package/2006/digital-signature" SourceId="rId13"/>
            <mdssi:RelationshipReference xmlns:mdssi="http://schemas.openxmlformats.org/package/2006/digital-signature" SourceId="rId18"/>
            <mdssi:RelationshipReference xmlns:mdssi="http://schemas.openxmlformats.org/package/2006/digital-signature" SourceId="rId26"/>
            <mdssi:RelationshipReference xmlns:mdssi="http://schemas.openxmlformats.org/package/2006/digital-signature" SourceId="rId3"/>
            <mdssi:RelationshipReference xmlns:mdssi="http://schemas.openxmlformats.org/package/2006/digital-signature" SourceId="rId21"/>
            <mdssi:RelationshipReference xmlns:mdssi="http://schemas.openxmlformats.org/package/2006/digital-signature" SourceId="rId7"/>
            <mdssi:RelationshipReference xmlns:mdssi="http://schemas.openxmlformats.org/package/2006/digital-signature" SourceId="rId12"/>
            <mdssi:RelationshipReference xmlns:mdssi="http://schemas.openxmlformats.org/package/2006/digital-signature" SourceId="rId17"/>
            <mdssi:RelationshipReference xmlns:mdssi="http://schemas.openxmlformats.org/package/2006/digital-signature" SourceId="rId25"/>
            <mdssi:RelationshipReference xmlns:mdssi="http://schemas.openxmlformats.org/package/2006/digital-signature" SourceId="rId33"/>
            <mdssi:RelationshipReference xmlns:mdssi="http://schemas.openxmlformats.org/package/2006/digital-signature" SourceId="rId2"/>
            <mdssi:RelationshipReference xmlns:mdssi="http://schemas.openxmlformats.org/package/2006/digital-signature" SourceId="rId16"/>
            <mdssi:RelationshipReference xmlns:mdssi="http://schemas.openxmlformats.org/package/2006/digital-signature" SourceId="rId20"/>
          </Transform>
          <Transform Algorithm="http://www.w3.org/TR/2001/REC-xml-c14n-20010315"/>
        </Transforms>
        <DigestMethod Algorithm="http://www.w3.org/2000/09/xmldsig#sha1"/>
        <DigestValue>y2U1zwuYZagRMw9wI+GhbxSFBNA=</DigestValue>
      </Reference>
      <Reference URI="/ppt/slides/_rels/slide14.xml.rels?ContentType=application/vnd.openxmlformats-package.relationships+xml">
        <Transforms>
          <Transform Algorithm="http://schemas.openxmlformats.org/package/2006/RelationshipTransform">
            <mdssi:RelationshipReference xmlns:mdssi="http://schemas.openxmlformats.org/package/2006/digital-signature" SourceId="rId10"/>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14"/>
            <mdssi:RelationshipReference xmlns:mdssi="http://schemas.openxmlformats.org/package/2006/digital-signature" SourceId="rId8"/>
            <mdssi:RelationshipReference xmlns:mdssi="http://schemas.openxmlformats.org/package/2006/digital-signature" SourceId="rId13"/>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12"/>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5"/>
            <mdssi:RelationshipReference xmlns:mdssi="http://schemas.openxmlformats.org/package/2006/digital-signature" SourceId="rId15"/>
          </Transform>
          <Transform Algorithm="http://www.w3.org/TR/2001/REC-xml-c14n-20010315"/>
        </Transforms>
        <DigestMethod Algorithm="http://www.w3.org/2000/09/xmldsig#sha1"/>
        <DigestValue>A5HSnNZfVrWFSmfmW4jfxNPIDxk=</DigestValue>
      </Reference>
      <Reference URI="/ppt/slides/_rels/slide15.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5"/>
            <mdssi:RelationshipReference xmlns:mdssi="http://schemas.openxmlformats.org/package/2006/digital-signature" SourceId="rId4"/>
          </Transform>
          <Transform Algorithm="http://www.w3.org/TR/2001/REC-xml-c14n-20010315"/>
        </Transforms>
        <DigestMethod Algorithm="http://www.w3.org/2000/09/xmldsig#sha1"/>
        <DigestValue>Ebnh5iI1/gADCaPsaBzKBGTRvKw=</DigestValue>
      </Reference>
      <Reference URI="/ppt/slides/_rels/slide16.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NxXZv0D50JIQ9l4g2qvZbKWimlI=</DigestValue>
      </Reference>
      <Reference URI="/ppt/slides/_rels/slide17.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zqS+nphdzlZXtqf+gVDatXrPlHQ=</DigestValue>
      </Reference>
      <Reference URI="/ppt/slides/_rels/slide18.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zSZjne80dXa3iaj26RCy2J2ff5I=</DigestValue>
      </Reference>
      <Reference URI="/ppt/slides/_rels/slide19.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UZsRIcdefydf3ofkS/Dtm9OvL8M=</DigestValue>
      </Reference>
      <Reference URI="/ppt/slides/_rels/slide2.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ClewwsyHsbKKGGByzGhflB1yGDM=</DigestValue>
      </Reference>
      <Reference URI="/ppt/slides/_rels/slide20.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zqS+nphdzlZXtqf+gVDatXrPlHQ=</DigestValue>
      </Reference>
      <Reference URI="/ppt/slides/_rels/slide21.xml.rels?ContentType=application/vnd.openxmlformats-package.relationships+xml">
        <Transforms>
          <Transform Algorithm="http://schemas.openxmlformats.org/package/2006/RelationshipTransform">
            <mdssi:RelationshipReference xmlns:mdssi="http://schemas.openxmlformats.org/package/2006/digital-signature" SourceId="rId8"/>
            <mdssi:RelationshipReference xmlns:mdssi="http://schemas.openxmlformats.org/package/2006/digital-signature" SourceId="rId13"/>
            <mdssi:RelationshipReference xmlns:mdssi="http://schemas.openxmlformats.org/package/2006/digital-signature" SourceId="rId18"/>
            <mdssi:RelationshipReference xmlns:mdssi="http://schemas.openxmlformats.org/package/2006/digital-signature" SourceId="rId3"/>
            <mdssi:RelationshipReference xmlns:mdssi="http://schemas.openxmlformats.org/package/2006/digital-signature" SourceId="rId21"/>
            <mdssi:RelationshipReference xmlns:mdssi="http://schemas.openxmlformats.org/package/2006/digital-signature" SourceId="rId7"/>
            <mdssi:RelationshipReference xmlns:mdssi="http://schemas.openxmlformats.org/package/2006/digital-signature" SourceId="rId12"/>
            <mdssi:RelationshipReference xmlns:mdssi="http://schemas.openxmlformats.org/package/2006/digital-signature" SourceId="rId17"/>
            <mdssi:RelationshipReference xmlns:mdssi="http://schemas.openxmlformats.org/package/2006/digital-signature" SourceId="rId25"/>
            <mdssi:RelationshipReference xmlns:mdssi="http://schemas.openxmlformats.org/package/2006/digital-signature" SourceId="rId2"/>
            <mdssi:RelationshipReference xmlns:mdssi="http://schemas.openxmlformats.org/package/2006/digital-signature" SourceId="rId16"/>
            <mdssi:RelationshipReference xmlns:mdssi="http://schemas.openxmlformats.org/package/2006/digital-signature" SourceId="rId20"/>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24"/>
            <mdssi:RelationshipReference xmlns:mdssi="http://schemas.openxmlformats.org/package/2006/digital-signature" SourceId="rId5"/>
            <mdssi:RelationshipReference xmlns:mdssi="http://schemas.openxmlformats.org/package/2006/digital-signature" SourceId="rId15"/>
            <mdssi:RelationshipReference xmlns:mdssi="http://schemas.openxmlformats.org/package/2006/digital-signature" SourceId="rId23"/>
            <mdssi:RelationshipReference xmlns:mdssi="http://schemas.openxmlformats.org/package/2006/digital-signature" SourceId="rId10"/>
            <mdssi:RelationshipReference xmlns:mdssi="http://schemas.openxmlformats.org/package/2006/digital-signature" SourceId="rId19"/>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14"/>
            <mdssi:RelationshipReference xmlns:mdssi="http://schemas.openxmlformats.org/package/2006/digital-signature" SourceId="rId22"/>
          </Transform>
          <Transform Algorithm="http://www.w3.org/TR/2001/REC-xml-c14n-20010315"/>
        </Transforms>
        <DigestMethod Algorithm="http://www.w3.org/2000/09/xmldsig#sha1"/>
        <DigestValue>R+PBEyRrIT0gYpaLT8h44oGe748=</DigestValue>
      </Reference>
      <Reference URI="/ppt/slides/_rels/slide22.xml.rels?ContentType=application/vnd.openxmlformats-package.relationships+xml">
        <Transforms>
          <Transform Algorithm="http://schemas.openxmlformats.org/package/2006/RelationshipTransform">
            <mdssi:RelationshipReference xmlns:mdssi="http://schemas.openxmlformats.org/package/2006/digital-signature" SourceId="rId13"/>
            <mdssi:RelationshipReference xmlns:mdssi="http://schemas.openxmlformats.org/package/2006/digital-signature" SourceId="rId18"/>
            <mdssi:RelationshipReference xmlns:mdssi="http://schemas.openxmlformats.org/package/2006/digital-signature" SourceId="rId26"/>
            <mdssi:RelationshipReference xmlns:mdssi="http://schemas.openxmlformats.org/package/2006/digital-signature" SourceId="rId3"/>
            <mdssi:RelationshipReference xmlns:mdssi="http://schemas.openxmlformats.org/package/2006/digital-signature" SourceId="rId21"/>
            <mdssi:RelationshipReference xmlns:mdssi="http://schemas.openxmlformats.org/package/2006/digital-signature" SourceId="rId7"/>
            <mdssi:RelationshipReference xmlns:mdssi="http://schemas.openxmlformats.org/package/2006/digital-signature" SourceId="rId12"/>
            <mdssi:RelationshipReference xmlns:mdssi="http://schemas.openxmlformats.org/package/2006/digital-signature" SourceId="rId17"/>
            <mdssi:RelationshipReference xmlns:mdssi="http://schemas.openxmlformats.org/package/2006/digital-signature" SourceId="rId25"/>
            <mdssi:RelationshipReference xmlns:mdssi="http://schemas.openxmlformats.org/package/2006/digital-signature" SourceId="rId2"/>
            <mdssi:RelationshipReference xmlns:mdssi="http://schemas.openxmlformats.org/package/2006/digital-signature" SourceId="rId16"/>
            <mdssi:RelationshipReference xmlns:mdssi="http://schemas.openxmlformats.org/package/2006/digital-signature" SourceId="rId20"/>
            <mdssi:RelationshipReference xmlns:mdssi="http://schemas.openxmlformats.org/package/2006/digital-signature" SourceId="rId29"/>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24"/>
            <mdssi:RelationshipReference xmlns:mdssi="http://schemas.openxmlformats.org/package/2006/digital-signature" SourceId="rId5"/>
            <mdssi:RelationshipReference xmlns:mdssi="http://schemas.openxmlformats.org/package/2006/digital-signature" SourceId="rId15"/>
            <mdssi:RelationshipReference xmlns:mdssi="http://schemas.openxmlformats.org/package/2006/digital-signature" SourceId="rId23"/>
            <mdssi:RelationshipReference xmlns:mdssi="http://schemas.openxmlformats.org/package/2006/digital-signature" SourceId="rId28"/>
            <mdssi:RelationshipReference xmlns:mdssi="http://schemas.openxmlformats.org/package/2006/digital-signature" SourceId="rId10"/>
            <mdssi:RelationshipReference xmlns:mdssi="http://schemas.openxmlformats.org/package/2006/digital-signature" SourceId="rId19"/>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14"/>
            <mdssi:RelationshipReference xmlns:mdssi="http://schemas.openxmlformats.org/package/2006/digital-signature" SourceId="rId22"/>
            <mdssi:RelationshipReference xmlns:mdssi="http://schemas.openxmlformats.org/package/2006/digital-signature" SourceId="rId27"/>
            <mdssi:RelationshipReference xmlns:mdssi="http://schemas.openxmlformats.org/package/2006/digital-signature" SourceId="rId8"/>
          </Transform>
          <Transform Algorithm="http://www.w3.org/TR/2001/REC-xml-c14n-20010315"/>
        </Transforms>
        <DigestMethod Algorithm="http://www.w3.org/2000/09/xmldsig#sha1"/>
        <DigestValue>kznZu5uP2J5t051kmhSfth/AU8g=</DigestValue>
      </Reference>
      <Reference URI="/ppt/slides/_rels/slide23.xml.rels?ContentType=application/vnd.openxmlformats-package.relationships+xml">
        <Transforms>
          <Transform Algorithm="http://schemas.openxmlformats.org/package/2006/RelationshipTransform">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5"/>
            <mdssi:RelationshipReference xmlns:mdssi="http://schemas.openxmlformats.org/package/2006/digital-signature" SourceId="rId15"/>
            <mdssi:RelationshipReference xmlns:mdssi="http://schemas.openxmlformats.org/package/2006/digital-signature" SourceId="rId10"/>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14"/>
            <mdssi:RelationshipReference xmlns:mdssi="http://schemas.openxmlformats.org/package/2006/digital-signature" SourceId="rId8"/>
            <mdssi:RelationshipReference xmlns:mdssi="http://schemas.openxmlformats.org/package/2006/digital-signature" SourceId="rId13"/>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12"/>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Tpqi5blwAjpv7k9CPg3y/h0e4G0=</DigestValue>
      </Reference>
      <Reference URI="/ppt/slides/_rels/slide24.xml.rels?ContentType=application/vnd.openxmlformats-package.relationships+xml">
        <Transforms>
          <Transform Algorithm="http://schemas.openxmlformats.org/package/2006/RelationshipTransform">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5"/>
            <mdssi:RelationshipReference xmlns:mdssi="http://schemas.openxmlformats.org/package/2006/digital-signature" SourceId="rId10"/>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8"/>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fHToGhqMWFAvy+0s/GWCqDUtLKw=</DigestValue>
      </Reference>
      <Reference URI="/ppt/slides/_rels/slide25.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tilf6yuLGOLXdOxR8d1r7xNkJvM=</DigestValue>
      </Reference>
      <Reference URI="/ppt/slides/_rels/slide26.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md54IEIXDEeJJQ8kE0TqVoZCDhE=</DigestValue>
      </Reference>
      <Reference URI="/ppt/slides/_rels/slide27.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4"/>
            <mdssi:RelationshipReference xmlns:mdssi="http://schemas.openxmlformats.org/package/2006/digital-signature" SourceId="rId3"/>
          </Transform>
          <Transform Algorithm="http://www.w3.org/TR/2001/REC-xml-c14n-20010315"/>
        </Transforms>
        <DigestMethod Algorithm="http://www.w3.org/2000/09/xmldsig#sha1"/>
        <DigestValue>BV4mHxovh+HEMWyMU11xVK7YNuA=</DigestValue>
      </Reference>
      <Reference URI="/ppt/slides/_rels/slide28.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DUlQoRcBVIuEnq/F93cX8Vi0Qck=</DigestValue>
      </Reference>
      <Reference URI="/ppt/slides/_rels/slide29.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zqS+nphdzlZXtqf+gVDatXrPlHQ=</DigestValue>
      </Reference>
      <Reference URI="/ppt/slides/_rels/slide3.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zqS+nphdzlZXtqf+gVDatXrPlHQ=</DigestValue>
      </Reference>
      <Reference URI="/ppt/slides/_rels/slide30.xml.rels?ContentType=application/vnd.openxmlformats-package.relationships+xml">
        <Transforms>
          <Transform Algorithm="http://schemas.openxmlformats.org/package/2006/RelationshipTransform">
            <mdssi:RelationshipReference xmlns:mdssi="http://schemas.openxmlformats.org/package/2006/digital-signature" SourceId="rId15"/>
            <mdssi:RelationshipReference xmlns:mdssi="http://schemas.openxmlformats.org/package/2006/digital-signature" SourceId="rId10"/>
            <mdssi:RelationshipReference xmlns:mdssi="http://schemas.openxmlformats.org/package/2006/digital-signature" SourceId="rId19"/>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14"/>
            <mdssi:RelationshipReference xmlns:mdssi="http://schemas.openxmlformats.org/package/2006/digital-signature" SourceId="rId8"/>
            <mdssi:RelationshipReference xmlns:mdssi="http://schemas.openxmlformats.org/package/2006/digital-signature" SourceId="rId13"/>
            <mdssi:RelationshipReference xmlns:mdssi="http://schemas.openxmlformats.org/package/2006/digital-signature" SourceId="rId18"/>
            <mdssi:RelationshipReference xmlns:mdssi="http://schemas.openxmlformats.org/package/2006/digital-signature" SourceId="rId3"/>
            <mdssi:RelationshipReference xmlns:mdssi="http://schemas.openxmlformats.org/package/2006/digital-signature" SourceId="rId21"/>
            <mdssi:RelationshipReference xmlns:mdssi="http://schemas.openxmlformats.org/package/2006/digital-signature" SourceId="rId7"/>
            <mdssi:RelationshipReference xmlns:mdssi="http://schemas.openxmlformats.org/package/2006/digital-signature" SourceId="rId12"/>
            <mdssi:RelationshipReference xmlns:mdssi="http://schemas.openxmlformats.org/package/2006/digital-signature" SourceId="rId17"/>
            <mdssi:RelationshipReference xmlns:mdssi="http://schemas.openxmlformats.org/package/2006/digital-signature" SourceId="rId2"/>
            <mdssi:RelationshipReference xmlns:mdssi="http://schemas.openxmlformats.org/package/2006/digital-signature" SourceId="rId16"/>
            <mdssi:RelationshipReference xmlns:mdssi="http://schemas.openxmlformats.org/package/2006/digital-signature" SourceId="rId20"/>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5"/>
          </Transform>
          <Transform Algorithm="http://www.w3.org/TR/2001/REC-xml-c14n-20010315"/>
        </Transforms>
        <DigestMethod Algorithm="http://www.w3.org/2000/09/xmldsig#sha1"/>
        <DigestValue>L7BfRKmz4FipwYW5SBijduP1jeA=</DigestValue>
      </Reference>
      <Reference URI="/ppt/slides/_rels/slide31.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DUlQoRcBVIuEnq/F93cX8Vi0Qck=</DigestValue>
      </Reference>
      <Reference URI="/ppt/slides/_rels/slide32.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zqS+nphdzlZXtqf+gVDatXrPlHQ=</DigestValue>
      </Reference>
      <Reference URI="/ppt/slides/_rels/slide33.xml.rels?ContentType=application/vnd.openxmlformats-package.relationships+xml">
        <Transforms>
          <Transform Algorithm="http://schemas.openxmlformats.org/package/2006/RelationshipTransform">
            <mdssi:RelationshipReference xmlns:mdssi="http://schemas.openxmlformats.org/package/2006/digital-signature" SourceId="rId18"/>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12"/>
            <mdssi:RelationshipReference xmlns:mdssi="http://schemas.openxmlformats.org/package/2006/digital-signature" SourceId="rId17"/>
            <mdssi:RelationshipReference xmlns:mdssi="http://schemas.openxmlformats.org/package/2006/digital-signature" SourceId="rId2"/>
            <mdssi:RelationshipReference xmlns:mdssi="http://schemas.openxmlformats.org/package/2006/digital-signature" SourceId="rId16"/>
            <mdssi:RelationshipReference xmlns:mdssi="http://schemas.openxmlformats.org/package/2006/digital-signature" SourceId="rId20"/>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5"/>
            <mdssi:RelationshipReference xmlns:mdssi="http://schemas.openxmlformats.org/package/2006/digital-signature" SourceId="rId15"/>
            <mdssi:RelationshipReference xmlns:mdssi="http://schemas.openxmlformats.org/package/2006/digital-signature" SourceId="rId10"/>
            <mdssi:RelationshipReference xmlns:mdssi="http://schemas.openxmlformats.org/package/2006/digital-signature" SourceId="rId19"/>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14"/>
            <mdssi:RelationshipReference xmlns:mdssi="http://schemas.openxmlformats.org/package/2006/digital-signature" SourceId="rId8"/>
            <mdssi:RelationshipReference xmlns:mdssi="http://schemas.openxmlformats.org/package/2006/digital-signature" SourceId="rId13"/>
          </Transform>
          <Transform Algorithm="http://www.w3.org/TR/2001/REC-xml-c14n-20010315"/>
        </Transforms>
        <DigestMethod Algorithm="http://www.w3.org/2000/09/xmldsig#sha1"/>
        <DigestValue>dnh2PmSBGaUBQQyf0S3z5qO9g70=</DigestValue>
      </Reference>
      <Reference URI="/ppt/slides/_rels/slide34.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zqS+nphdzlZXtqf+gVDatXrPlHQ=</DigestValue>
      </Reference>
      <Reference URI="/ppt/slides/_rels/slide35.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zqS+nphdzlZXtqf+gVDatXrPlHQ=</DigestValue>
      </Reference>
      <Reference URI="/ppt/slides/_rels/slide36.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zqS+nphdzlZXtqf+gVDatXrPlHQ=</DigestValue>
      </Reference>
      <Reference URI="/ppt/slides/_rels/slide37.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Td/bgFQmhZiOZUYkjaaSroOaFoA=</DigestValue>
      </Reference>
      <Reference URI="/ppt/slides/_rels/slide38.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Tou1IEPb8990gOy7XqQ+brWjvFA=</DigestValue>
      </Reference>
      <Reference URI="/ppt/slides/_rels/slide39.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daanVQeSvgy4fZd5WkbX1mAxVNM=</DigestValue>
      </Reference>
      <Reference URI="/ppt/slides/_rels/slide4.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zqS+nphdzlZXtqf+gVDatXrPlHQ=</DigestValue>
      </Reference>
      <Reference URI="/ppt/slides/_rels/slide40.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1siqnHQpW2HINaDJutzkO21Uzhk=</DigestValue>
      </Reference>
      <Reference URI="/ppt/slides/_rels/slide41.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cFxgKSB+ruMJDgJ/34FaeXEOt60=</DigestValue>
      </Reference>
      <Reference URI="/ppt/slides/_rels/slide42.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5"/>
            <mdssi:RelationshipReference xmlns:mdssi="http://schemas.openxmlformats.org/package/2006/digital-signature" SourceId="rId10"/>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8"/>
            <mdssi:RelationshipReference xmlns:mdssi="http://schemas.openxmlformats.org/package/2006/digital-signature" SourceId="rId3"/>
            <mdssi:RelationshipReference xmlns:mdssi="http://schemas.openxmlformats.org/package/2006/digital-signature" SourceId="rId7"/>
            <mdssi:RelationshipReference xmlns:mdssi="http://schemas.openxmlformats.org/package/2006/digital-signature" SourceId="rId12"/>
            <mdssi:RelationshipReference xmlns:mdssi="http://schemas.openxmlformats.org/package/2006/digital-signature" SourceId="rId2"/>
          </Transform>
          <Transform Algorithm="http://www.w3.org/TR/2001/REC-xml-c14n-20010315"/>
        </Transforms>
        <DigestMethod Algorithm="http://www.w3.org/2000/09/xmldsig#sha1"/>
        <DigestValue>bytPo0kF2OpuOJykuDp6Xixw/Wg=</DigestValue>
      </Reference>
      <Reference URI="/ppt/slides/_rels/slide43.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cFxgKSB+ruMJDgJ/34FaeXEOt60=</DigestValue>
      </Reference>
      <Reference URI="/ppt/slides/_rels/slide44.xml.rels?ContentType=application/vnd.openxmlformats-package.relationships+xml">
        <Transforms>
          <Transform Algorithm="http://schemas.openxmlformats.org/package/2006/RelationshipTransform">
            <mdssi:RelationshipReference xmlns:mdssi="http://schemas.openxmlformats.org/package/2006/digital-signature" SourceId="rId17"/>
            <mdssi:RelationshipReference xmlns:mdssi="http://schemas.openxmlformats.org/package/2006/digital-signature" SourceId="rId2"/>
            <mdssi:RelationshipReference xmlns:mdssi="http://schemas.openxmlformats.org/package/2006/digital-signature" SourceId="rId16"/>
            <mdssi:RelationshipReference xmlns:mdssi="http://schemas.openxmlformats.org/package/2006/digital-signature" SourceId="rId20"/>
            <mdssi:RelationshipReference xmlns:mdssi="http://schemas.openxmlformats.org/package/2006/digital-signature" SourceId="rId1"/>
            <mdssi:RelationshipReference xmlns:mdssi="http://schemas.openxmlformats.org/package/2006/digital-signature" SourceId="rId6"/>
            <mdssi:RelationshipReference xmlns:mdssi="http://schemas.openxmlformats.org/package/2006/digital-signature" SourceId="rId11"/>
            <mdssi:RelationshipReference xmlns:mdssi="http://schemas.openxmlformats.org/package/2006/digital-signature" SourceId="rId5"/>
            <mdssi:RelationshipReference xmlns:mdssi="http://schemas.openxmlformats.org/package/2006/digital-signature" SourceId="rId15"/>
            <mdssi:RelationshipReference xmlns:mdssi="http://schemas.openxmlformats.org/package/2006/digital-signature" SourceId="rId10"/>
            <mdssi:RelationshipReference xmlns:mdssi="http://schemas.openxmlformats.org/package/2006/digital-signature" SourceId="rId19"/>
            <mdssi:RelationshipReference xmlns:mdssi="http://schemas.openxmlformats.org/package/2006/digital-signature" SourceId="rId4"/>
            <mdssi:RelationshipReference xmlns:mdssi="http://schemas.openxmlformats.org/package/2006/digital-signature" SourceId="rId9"/>
            <mdssi:RelationshipReference xmlns:mdssi="http://schemas.openxmlformats.org/package/2006/digital-signature" SourceId="rId14"/>
            <mdssi:RelationshipReference xmlns:mdssi="http://schemas.openxmlformats.org/package/2006/digital-signature" SourceId="rId22"/>
            <mdssi:RelationshipReference xmlns:mdssi="http://schemas.openxmlformats.org/package/2006/digital-signature" SourceId="rId8"/>
            <mdssi:RelationshipReference xmlns:mdssi="http://schemas.openxmlformats.org/package/2006/digital-signature" SourceId="rId13"/>
            <mdssi:RelationshipReference xmlns:mdssi="http://schemas.openxmlformats.org/package/2006/digital-signature" SourceId="rId18"/>
            <mdssi:RelationshipReference xmlns:mdssi="http://schemas.openxmlformats.org/package/2006/digital-signature" SourceId="rId3"/>
            <mdssi:RelationshipReference xmlns:mdssi="http://schemas.openxmlformats.org/package/2006/digital-signature" SourceId="rId21"/>
            <mdssi:RelationshipReference xmlns:mdssi="http://schemas.openxmlformats.org/package/2006/digital-signature" SourceId="rId7"/>
            <mdssi:RelationshipReference xmlns:mdssi="http://schemas.openxmlformats.org/package/2006/digital-signature" SourceId="rId12"/>
          </Transform>
          <Transform Algorithm="http://www.w3.org/TR/2001/REC-xml-c14n-20010315"/>
        </Transforms>
        <DigestMethod Algorithm="http://www.w3.org/2000/09/xmldsig#sha1"/>
        <DigestValue>IkZLkmK8RvkYCM6P5hU055QDgEQ=</DigestValue>
      </Reference>
      <Reference URI="/ppt/slides/_rels/slide45.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zqS+nphdzlZXtqf+gVDatXrPlHQ=</DigestValue>
      </Reference>
      <Reference URI="/ppt/slides/_rels/slide46.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DUlQoRcBVIuEnq/F93cX8Vi0Qck=</DigestValue>
      </Reference>
      <Reference URI="/ppt/slides/_rels/slide47.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DUlQoRcBVIuEnq/F93cX8Vi0Qck=</DigestValue>
      </Reference>
      <Reference URI="/ppt/slides/_rels/slide48.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sElKGxCIf0TnYbIUzmy/jZjIYvA=</DigestValue>
      </Reference>
      <Reference URI="/ppt/slides/_rels/slide49.xml.rels?ContentType=application/vnd.openxmlformats-package.relationships+xml">
        <Transforms>
          <Transform Algorithm="http://schemas.openxmlformats.org/package/2006/RelationshipTransform">
            <mdssi:RelationshipReference xmlns:mdssi="http://schemas.openxmlformats.org/package/2006/digital-signature" SourceId="rId3"/>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4"/>
          </Transform>
          <Transform Algorithm="http://www.w3.org/TR/2001/REC-xml-c14n-20010315"/>
        </Transforms>
        <DigestMethod Algorithm="http://www.w3.org/2000/09/xmldsig#sha1"/>
        <DigestValue>yCgj0+hCtZk8cH/uP0hmT5+0ha4=</DigestValue>
      </Reference>
      <Reference URI="/ppt/slides/_rels/slide5.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4"/>
            <mdssi:RelationshipReference xmlns:mdssi="http://schemas.openxmlformats.org/package/2006/digital-signature" SourceId="rId3"/>
          </Transform>
          <Transform Algorithm="http://www.w3.org/TR/2001/REC-xml-c14n-20010315"/>
        </Transforms>
        <DigestMethod Algorithm="http://www.w3.org/2000/09/xmldsig#sha1"/>
        <DigestValue>IifWa3yavD4Oz0/EESzQbg31VZk=</DigestValue>
      </Reference>
      <Reference URI="/ppt/slides/_rels/slide50.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cF4wXemBJi8EDIzuW+U/1/SkHOw=</DigestValue>
      </Reference>
      <Reference URI="/ppt/slides/_rels/slide51.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mdssi:RelationshipReference xmlns:mdssi="http://schemas.openxmlformats.org/package/2006/digital-signature" SourceId="rId4"/>
            <mdssi:RelationshipReference xmlns:mdssi="http://schemas.openxmlformats.org/package/2006/digital-signature" SourceId="rId3"/>
          </Transform>
          <Transform Algorithm="http://www.w3.org/TR/2001/REC-xml-c14n-20010315"/>
        </Transforms>
        <DigestMethod Algorithm="http://www.w3.org/2000/09/xmldsig#sha1"/>
        <DigestValue>5ZkZdEDkStZcOgcQsyc/b7wtcqs=</DigestValue>
      </Reference>
      <Reference URI="/ppt/slides/_rels/slide52.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DUlQoRcBVIuEnq/F93cX8Vi0Qck=</DigestValue>
      </Reference>
      <Reference URI="/ppt/slides/_rels/slide53.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ClewwsyHsbKKGGByzGhflB1yGDM=</DigestValue>
      </Reference>
      <Reference URI="/ppt/slides/_rels/slide6.xml.rels?ContentType=application/vnd.openxmlformats-package.relationships+xml">
        <Transforms>
          <Transform Algorithm="http://schemas.openxmlformats.org/package/2006/RelationshipTransform">
            <mdssi:RelationshipReference xmlns:mdssi="http://schemas.openxmlformats.org/package/2006/digital-signature" SourceId="rId1"/>
            <mdssi:RelationshipReference xmlns:mdssi="http://schemas.openxmlformats.org/package/2006/digital-signature" SourceId="rId2"/>
          </Transform>
          <Transform Algorithm="http://www.w3.org/TR/2001/REC-xml-c14n-20010315"/>
        </Transforms>
        <DigestMethod Algorithm="http://www.w3.org/2000/09/xmldsig#sha1"/>
        <DigestValue>oB7Y/IgRVEq05x0iSFXgMODT844=</DigestValue>
      </Reference>
      <Reference URI="/ppt/slides/_rels/slide7.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zqS+nphdzlZXtqf+gVDatXrPlHQ=</DigestValue>
      </Reference>
      <Reference URI="/ppt/slides/_rels/slide8.xml.rels?ContentType=application/vnd.openxmlformats-package.relationships+xml">
        <Transforms>
          <Transform Algorithm="http://schemas.openxmlformats.org/package/2006/RelationshipTransform">
            <mdssi:RelationshipReference xmlns:mdssi="http://schemas.openxmlformats.org/package/2006/digital-signature" SourceId="rId1"/>
          </Transform>
          <Transform Algorithm="http://www.w3.org/TR/2001/REC-xml-c14n-20010315"/>
        </Transforms>
        <DigestMethod Algorithm="http://www.w3.org/2000/09/xmldsig#sha1"/>
        <DigestValue>zqS+nphdzlZXtqf+gVDatXrPlHQ=</DigestValue>
      </Reference>
      <Reference URI="/ppt/slides/_rels/slide9.xml.rels?ContentType=application/vnd.openxmlformats-package.relationships+xml">
        <Transforms>
          <Transform Algorithm="http://schemas.openxmlformats.org/package/2006/RelationshipTransform">
            <mdssi:RelationshipReference xmlns:mdssi="http://schemas.openxmlformats.org/package/2006/digital-signature" SourceId="rId2"/>
            <mdssi:RelationshipReference xmlns:mdssi="http://schemas.openxmlformats.org/package/2006/digital-signature" SourceId="rId1"/>
          </Transform>
          <Transform Algorithm="http://www.w3.org/TR/2001/REC-xml-c14n-20010315"/>
        </Transforms>
        <DigestMethod Algorithm="http://www.w3.org/2000/09/xmldsig#sha1"/>
        <DigestValue>wAhKaUb+GwxHwE4QcleSTHey5mk=</DigestValue>
      </Reference>
      <Reference URI="/ppt/slides/slide1.xml?ContentType=application/vnd.openxmlformats-officedocument.presentationml.slide+xml">
        <DigestMethod Algorithm="http://www.w3.org/2000/09/xmldsig#sha1"/>
        <DigestValue>D4I+jQGhlE3fPU66Oe761ENHlPg=</DigestValue>
      </Reference>
      <Reference URI="/ppt/slides/slide10.xml?ContentType=application/vnd.openxmlformats-officedocument.presentationml.slide+xml">
        <DigestMethod Algorithm="http://www.w3.org/2000/09/xmldsig#sha1"/>
        <DigestValue>9ia0PkNqS4u9gsO+P60u2NEQ7Hs=</DigestValue>
      </Reference>
      <Reference URI="/ppt/slides/slide11.xml?ContentType=application/vnd.openxmlformats-officedocument.presentationml.slide+xml">
        <DigestMethod Algorithm="http://www.w3.org/2000/09/xmldsig#sha1"/>
        <DigestValue>zdfr3e+Ih+/pizkP158BkezYqaU=</DigestValue>
      </Reference>
      <Reference URI="/ppt/slides/slide12.xml?ContentType=application/vnd.openxmlformats-officedocument.presentationml.slide+xml">
        <DigestMethod Algorithm="http://www.w3.org/2000/09/xmldsig#sha1"/>
        <DigestValue>fDvydRmIYIh+uhRzJRhD1QgZugo=</DigestValue>
      </Reference>
      <Reference URI="/ppt/slides/slide13.xml?ContentType=application/vnd.openxmlformats-officedocument.presentationml.slide+xml">
        <DigestMethod Algorithm="http://www.w3.org/2000/09/xmldsig#sha1"/>
        <DigestValue>/BHXbPejNwBefjz9QMN7n4RysC8=</DigestValue>
      </Reference>
      <Reference URI="/ppt/slides/slide14.xml?ContentType=application/vnd.openxmlformats-officedocument.presentationml.slide+xml">
        <DigestMethod Algorithm="http://www.w3.org/2000/09/xmldsig#sha1"/>
        <DigestValue>cTPROB3UQxUr6sAchK9JtGugpaA=</DigestValue>
      </Reference>
      <Reference URI="/ppt/slides/slide15.xml?ContentType=application/vnd.openxmlformats-officedocument.presentationml.slide+xml">
        <DigestMethod Algorithm="http://www.w3.org/2000/09/xmldsig#sha1"/>
        <DigestValue>pv7ftc/69ow5NOB36uNOxQ05pYU=</DigestValue>
      </Reference>
      <Reference URI="/ppt/slides/slide16.xml?ContentType=application/vnd.openxmlformats-officedocument.presentationml.slide+xml">
        <DigestMethod Algorithm="http://www.w3.org/2000/09/xmldsig#sha1"/>
        <DigestValue>+1XOwh9PPX1fNMw7sqWnSrr50W8=</DigestValue>
      </Reference>
      <Reference URI="/ppt/slides/slide17.xml?ContentType=application/vnd.openxmlformats-officedocument.presentationml.slide+xml">
        <DigestMethod Algorithm="http://www.w3.org/2000/09/xmldsig#sha1"/>
        <DigestValue>g07DGywThRG7Xz+OjCQ6/LVDXDE=</DigestValue>
      </Reference>
      <Reference URI="/ppt/slides/slide18.xml?ContentType=application/vnd.openxmlformats-officedocument.presentationml.slide+xml">
        <DigestMethod Algorithm="http://www.w3.org/2000/09/xmldsig#sha1"/>
        <DigestValue>e1/we+LX5ZFpKneHx53Qd8NJfec=</DigestValue>
      </Reference>
      <Reference URI="/ppt/slides/slide19.xml?ContentType=application/vnd.openxmlformats-officedocument.presentationml.slide+xml">
        <DigestMethod Algorithm="http://www.w3.org/2000/09/xmldsig#sha1"/>
        <DigestValue>Wd63FIhP67BYh5gv1qehaG3nwA4=</DigestValue>
      </Reference>
      <Reference URI="/ppt/slides/slide2.xml?ContentType=application/vnd.openxmlformats-officedocument.presentationml.slide+xml">
        <DigestMethod Algorithm="http://www.w3.org/2000/09/xmldsig#sha1"/>
        <DigestValue>C+WiToejn0ofIfH4m+RURSaJgg0=</DigestValue>
      </Reference>
      <Reference URI="/ppt/slides/slide20.xml?ContentType=application/vnd.openxmlformats-officedocument.presentationml.slide+xml">
        <DigestMethod Algorithm="http://www.w3.org/2000/09/xmldsig#sha1"/>
        <DigestValue>B7vJNFxZWo1PLiKoSZjWTJnQQaE=</DigestValue>
      </Reference>
      <Reference URI="/ppt/slides/slide21.xml?ContentType=application/vnd.openxmlformats-officedocument.presentationml.slide+xml">
        <DigestMethod Algorithm="http://www.w3.org/2000/09/xmldsig#sha1"/>
        <DigestValue>MljXeDA4ZG1DtVZKs8f2BuriBtI=</DigestValue>
      </Reference>
      <Reference URI="/ppt/slides/slide22.xml?ContentType=application/vnd.openxmlformats-officedocument.presentationml.slide+xml">
        <DigestMethod Algorithm="http://www.w3.org/2000/09/xmldsig#sha1"/>
        <DigestValue>GnfSpBtTuZOmmO+qxxdjONSoUWs=</DigestValue>
      </Reference>
      <Reference URI="/ppt/slides/slide23.xml?ContentType=application/vnd.openxmlformats-officedocument.presentationml.slide+xml">
        <DigestMethod Algorithm="http://www.w3.org/2000/09/xmldsig#sha1"/>
        <DigestValue>bq0gglCG7t9+SAuqw7A02x4zAgs=</DigestValue>
      </Reference>
      <Reference URI="/ppt/slides/slide24.xml?ContentType=application/vnd.openxmlformats-officedocument.presentationml.slide+xml">
        <DigestMethod Algorithm="http://www.w3.org/2000/09/xmldsig#sha1"/>
        <DigestValue>YRpM5v5bXubhAdEImoAkxMx2twk=</DigestValue>
      </Reference>
      <Reference URI="/ppt/slides/slide25.xml?ContentType=application/vnd.openxmlformats-officedocument.presentationml.slide+xml">
        <DigestMethod Algorithm="http://www.w3.org/2000/09/xmldsig#sha1"/>
        <DigestValue>8DgPxS5rDvkQ3BKbThsr8OMX0PU=</DigestValue>
      </Reference>
      <Reference URI="/ppt/slides/slide26.xml?ContentType=application/vnd.openxmlformats-officedocument.presentationml.slide+xml">
        <DigestMethod Algorithm="http://www.w3.org/2000/09/xmldsig#sha1"/>
        <DigestValue>OYJWclJJ4KRXYMfTDqZhyGyc5Gw=</DigestValue>
      </Reference>
      <Reference URI="/ppt/slides/slide27.xml?ContentType=application/vnd.openxmlformats-officedocument.presentationml.slide+xml">
        <DigestMethod Algorithm="http://www.w3.org/2000/09/xmldsig#sha1"/>
        <DigestValue>Ulmzpt3fKXMa0wr/ebZ/VsTxjPc=</DigestValue>
      </Reference>
      <Reference URI="/ppt/slides/slide28.xml?ContentType=application/vnd.openxmlformats-officedocument.presentationml.slide+xml">
        <DigestMethod Algorithm="http://www.w3.org/2000/09/xmldsig#sha1"/>
        <DigestValue>OHQiVNl25BwEfcGXxK7p2M21AvQ=</DigestValue>
      </Reference>
      <Reference URI="/ppt/slides/slide29.xml?ContentType=application/vnd.openxmlformats-officedocument.presentationml.slide+xml">
        <DigestMethod Algorithm="http://www.w3.org/2000/09/xmldsig#sha1"/>
        <DigestValue>9tfj/HYuHWp10qy00PSfSip/vRQ=</DigestValue>
      </Reference>
      <Reference URI="/ppt/slides/slide3.xml?ContentType=application/vnd.openxmlformats-officedocument.presentationml.slide+xml">
        <DigestMethod Algorithm="http://www.w3.org/2000/09/xmldsig#sha1"/>
        <DigestValue>lSDGChhxUWOtYXOz0e9aPV+5htI=</DigestValue>
      </Reference>
      <Reference URI="/ppt/slides/slide30.xml?ContentType=application/vnd.openxmlformats-officedocument.presentationml.slide+xml">
        <DigestMethod Algorithm="http://www.w3.org/2000/09/xmldsig#sha1"/>
        <DigestValue>dZeY4Qg6a3hWgUS9Jg8C4VXj+Gs=</DigestValue>
      </Reference>
      <Reference URI="/ppt/slides/slide31.xml?ContentType=application/vnd.openxmlformats-officedocument.presentationml.slide+xml">
        <DigestMethod Algorithm="http://www.w3.org/2000/09/xmldsig#sha1"/>
        <DigestValue>mtz8lf1wRjCbZmbtF/qilqwcxgM=</DigestValue>
      </Reference>
      <Reference URI="/ppt/slides/slide32.xml?ContentType=application/vnd.openxmlformats-officedocument.presentationml.slide+xml">
        <DigestMethod Algorithm="http://www.w3.org/2000/09/xmldsig#sha1"/>
        <DigestValue>uo0seJIPpfgiWX3zlNB+9c1WMv4=</DigestValue>
      </Reference>
      <Reference URI="/ppt/slides/slide33.xml?ContentType=application/vnd.openxmlformats-officedocument.presentationml.slide+xml">
        <DigestMethod Algorithm="http://www.w3.org/2000/09/xmldsig#sha1"/>
        <DigestValue>hJXGd24u5LCP4NH46cuSyQrqyNg=</DigestValue>
      </Reference>
      <Reference URI="/ppt/slides/slide34.xml?ContentType=application/vnd.openxmlformats-officedocument.presentationml.slide+xml">
        <DigestMethod Algorithm="http://www.w3.org/2000/09/xmldsig#sha1"/>
        <DigestValue>Bb8OnbfsWlDTHqYW4zj1q00LG1g=</DigestValue>
      </Reference>
      <Reference URI="/ppt/slides/slide35.xml?ContentType=application/vnd.openxmlformats-officedocument.presentationml.slide+xml">
        <DigestMethod Algorithm="http://www.w3.org/2000/09/xmldsig#sha1"/>
        <DigestValue>gRIoVcACBrtLILHGHtdHnBnnRUo=</DigestValue>
      </Reference>
      <Reference URI="/ppt/slides/slide36.xml?ContentType=application/vnd.openxmlformats-officedocument.presentationml.slide+xml">
        <DigestMethod Algorithm="http://www.w3.org/2000/09/xmldsig#sha1"/>
        <DigestValue>bN8oZllqnXNYra3oxqBdWgdsgeA=</DigestValue>
      </Reference>
      <Reference URI="/ppt/slides/slide37.xml?ContentType=application/vnd.openxmlformats-officedocument.presentationml.slide+xml">
        <DigestMethod Algorithm="http://www.w3.org/2000/09/xmldsig#sha1"/>
        <DigestValue>fS7NNiIYOy8swAu2K/P4ThuCEGY=</DigestValue>
      </Reference>
      <Reference URI="/ppt/slides/slide38.xml?ContentType=application/vnd.openxmlformats-officedocument.presentationml.slide+xml">
        <DigestMethod Algorithm="http://www.w3.org/2000/09/xmldsig#sha1"/>
        <DigestValue>6QWaXIeiuwglxcaQ+m3jWkyzoBY=</DigestValue>
      </Reference>
      <Reference URI="/ppt/slides/slide39.xml?ContentType=application/vnd.openxmlformats-officedocument.presentationml.slide+xml">
        <DigestMethod Algorithm="http://www.w3.org/2000/09/xmldsig#sha1"/>
        <DigestValue>Q3mRXZvzeC32YfmMK/irx/Fvz1I=</DigestValue>
      </Reference>
      <Reference URI="/ppt/slides/slide4.xml?ContentType=application/vnd.openxmlformats-officedocument.presentationml.slide+xml">
        <DigestMethod Algorithm="http://www.w3.org/2000/09/xmldsig#sha1"/>
        <DigestValue>DKeEaHRlUlffsnEVxQeOm04jPtE=</DigestValue>
      </Reference>
      <Reference URI="/ppt/slides/slide40.xml?ContentType=application/vnd.openxmlformats-officedocument.presentationml.slide+xml">
        <DigestMethod Algorithm="http://www.w3.org/2000/09/xmldsig#sha1"/>
        <DigestValue>eBEC/RkWMqHpfTkX6QP9VUQjgaw=</DigestValue>
      </Reference>
      <Reference URI="/ppt/slides/slide41.xml?ContentType=application/vnd.openxmlformats-officedocument.presentationml.slide+xml">
        <DigestMethod Algorithm="http://www.w3.org/2000/09/xmldsig#sha1"/>
        <DigestValue>NpjjGlflQPrqUk7t4yRJO5Od4DE=</DigestValue>
      </Reference>
      <Reference URI="/ppt/slides/slide42.xml?ContentType=application/vnd.openxmlformats-officedocument.presentationml.slide+xml">
        <DigestMethod Algorithm="http://www.w3.org/2000/09/xmldsig#sha1"/>
        <DigestValue>CcGrm6/CXyD2GZGXV9zP/TqR4JQ=</DigestValue>
      </Reference>
      <Reference URI="/ppt/slides/slide43.xml?ContentType=application/vnd.openxmlformats-officedocument.presentationml.slide+xml">
        <DigestMethod Algorithm="http://www.w3.org/2000/09/xmldsig#sha1"/>
        <DigestValue>seEcLq6ZP2ZPOfr3/npug+jvN6Y=</DigestValue>
      </Reference>
      <Reference URI="/ppt/slides/slide44.xml?ContentType=application/vnd.openxmlformats-officedocument.presentationml.slide+xml">
        <DigestMethod Algorithm="http://www.w3.org/2000/09/xmldsig#sha1"/>
        <DigestValue>a7QQ5ihZ9Lu1VotYpMWNRLPqXmA=</DigestValue>
      </Reference>
      <Reference URI="/ppt/slides/slide45.xml?ContentType=application/vnd.openxmlformats-officedocument.presentationml.slide+xml">
        <DigestMethod Algorithm="http://www.w3.org/2000/09/xmldsig#sha1"/>
        <DigestValue>XbBzsycCT2f+WZipZEZSlow1vms=</DigestValue>
      </Reference>
      <Reference URI="/ppt/slides/slide46.xml?ContentType=application/vnd.openxmlformats-officedocument.presentationml.slide+xml">
        <DigestMethod Algorithm="http://www.w3.org/2000/09/xmldsig#sha1"/>
        <DigestValue>q0zX+zhcsjlp5Uuu4TeyTEBzmNQ=</DigestValue>
      </Reference>
      <Reference URI="/ppt/slides/slide47.xml?ContentType=application/vnd.openxmlformats-officedocument.presentationml.slide+xml">
        <DigestMethod Algorithm="http://www.w3.org/2000/09/xmldsig#sha1"/>
        <DigestValue>JbKic6+KsjwedC9yMs9Qke7zxs4=</DigestValue>
      </Reference>
      <Reference URI="/ppt/slides/slide48.xml?ContentType=application/vnd.openxmlformats-officedocument.presentationml.slide+xml">
        <DigestMethod Algorithm="http://www.w3.org/2000/09/xmldsig#sha1"/>
        <DigestValue>oPsXniSHBckeKidFXq1YT2351j8=</DigestValue>
      </Reference>
      <Reference URI="/ppt/slides/slide49.xml?ContentType=application/vnd.openxmlformats-officedocument.presentationml.slide+xml">
        <DigestMethod Algorithm="http://www.w3.org/2000/09/xmldsig#sha1"/>
        <DigestValue>ENwW6TCke3N7qQFNGs75fkzxCLg=</DigestValue>
      </Reference>
      <Reference URI="/ppt/slides/slide5.xml?ContentType=application/vnd.openxmlformats-officedocument.presentationml.slide+xml">
        <DigestMethod Algorithm="http://www.w3.org/2000/09/xmldsig#sha1"/>
        <DigestValue>FX577lvBbtZChHPcAj3sHgVdgFA=</DigestValue>
      </Reference>
      <Reference URI="/ppt/slides/slide50.xml?ContentType=application/vnd.openxmlformats-officedocument.presentationml.slide+xml">
        <DigestMethod Algorithm="http://www.w3.org/2000/09/xmldsig#sha1"/>
        <DigestValue>CXNv6pcIaFekw+kZYHg3G9G0eEE=</DigestValue>
      </Reference>
      <Reference URI="/ppt/slides/slide51.xml?ContentType=application/vnd.openxmlformats-officedocument.presentationml.slide+xml">
        <DigestMethod Algorithm="http://www.w3.org/2000/09/xmldsig#sha1"/>
        <DigestValue>A5rYbzgJBLaN8ubbfBROMVZmIS0=</DigestValue>
      </Reference>
      <Reference URI="/ppt/slides/slide52.xml?ContentType=application/vnd.openxmlformats-officedocument.presentationml.slide+xml">
        <DigestMethod Algorithm="http://www.w3.org/2000/09/xmldsig#sha1"/>
        <DigestValue>J1Eb/IfAjIjXuag46QNIsST3r4g=</DigestValue>
      </Reference>
      <Reference URI="/ppt/slides/slide53.xml?ContentType=application/vnd.openxmlformats-officedocument.presentationml.slide+xml">
        <DigestMethod Algorithm="http://www.w3.org/2000/09/xmldsig#sha1"/>
        <DigestValue>fXOUe3F8B1kl/xh+ZxWMV8/2jEI=</DigestValue>
      </Reference>
      <Reference URI="/ppt/slides/slide6.xml?ContentType=application/vnd.openxmlformats-officedocument.presentationml.slide+xml">
        <DigestMethod Algorithm="http://www.w3.org/2000/09/xmldsig#sha1"/>
        <DigestValue>ObydAN7PfYvG3AlgzbOAafQGVcc=</DigestValue>
      </Reference>
      <Reference URI="/ppt/slides/slide7.xml?ContentType=application/vnd.openxmlformats-officedocument.presentationml.slide+xml">
        <DigestMethod Algorithm="http://www.w3.org/2000/09/xmldsig#sha1"/>
        <DigestValue>M55A0P2+mA5l0RcAvXXHdReIpEQ=</DigestValue>
      </Reference>
      <Reference URI="/ppt/slides/slide8.xml?ContentType=application/vnd.openxmlformats-officedocument.presentationml.slide+xml">
        <DigestMethod Algorithm="http://www.w3.org/2000/09/xmldsig#sha1"/>
        <DigestValue>YPCsbFV2H5dLzRKJFNpPgSZbNss=</DigestValue>
      </Reference>
      <Reference URI="/ppt/slides/slide9.xml?ContentType=application/vnd.openxmlformats-officedocument.presentationml.slide+xml">
        <DigestMethod Algorithm="http://www.w3.org/2000/09/xmldsig#sha1"/>
        <DigestValue>1aA+Y8Jr8NNSPkDQXdEZ8g/ZKvc=</DigestValue>
      </Reference>
      <Reference URI="/ppt/tableStyles.xml?ContentType=application/vnd.openxmlformats-officedocument.presentationml.tableStyles+xml">
        <DigestMethod Algorithm="http://www.w3.org/2000/09/xmldsig#sha1"/>
        <DigestValue>Sb/RPtAhmbAEvwoBmllvEndY2SY=</DigestValue>
      </Reference>
      <Reference URI="/ppt/theme/theme1.xml?ContentType=application/vnd.openxmlformats-officedocument.theme+xml">
        <DigestMethod Algorithm="http://www.w3.org/2000/09/xmldsig#sha1"/>
        <DigestValue>eYxrCHqKEh2nlIBNe0ryRREWA2I=</DigestValue>
      </Reference>
      <Reference URI="/ppt/viewProps.xml?ContentType=application/vnd.openxmlformats-officedocument.presentationml.viewProps+xml">
        <DigestMethod Algorithm="http://www.w3.org/2000/09/xmldsig#sha1"/>
        <DigestValue>pVwCMpoKnazL5bWUS4cP3Df50nY=</DigestValue>
      </Reference>
    </Manifest>
    <SignatureProperties>
      <SignatureProperty Id="idSignatureTime" Target="#idPackageSignature">
        <mdssi:SignatureTime xmlns:mdssi="http://schemas.openxmlformats.org/package/2006/digital-signature">
          <mdssi:Format>YYYY-MM-DDThh:mm:ssTZD</mdssi:Format>
          <mdssi:Value>2016-06-18T01:55:11Z</mdssi:Value>
        </mdssi:SignatureTime>
      </SignatureProperty>
    </SignatureProperties>
  </Object>
  <Object Id="idOfficeObject">
    <SignatureProperties>
      <SignatureProperty Id="idOfficeV1Details" Target="#idPackageSignature">
        <SignatureInfoV1 xmlns="http://schemas.microsoft.com/office/2006/digsig">
          <SetupID/>
          <SignatureText/>
          <SignatureImage/>
          <SignatureComments/>
          <WindowsVersion>10.0</WindowsVersion>
          <OfficeVersion>15.0</OfficeVersion>
          <ApplicationVersion>15.0</ApplicationVersion>
          <Monitors>1</Monitors>
          <HorizontalResolution>1920</HorizontalResolution>
          <VerticalResolution>1080</VerticalResolution>
          <ColorDepth>32</ColorDepth>
          <SignatureProviderId>{00000000-0000-0000-0000-000000000000}</SignatureProviderId>
          <SignatureProviderUrl/>
          <SignatureProviderDetails>9</SignatureProviderDetails>
          <SignatureType>1</SignatureType>
        </SignatureInfoV1>
      </SignatureProperty>
    </SignatureProperties>
  </Object>
  <Object>
    <xd:QualifyingProperties xmlns:xd="http://uri.etsi.org/01903/v1.3.2#" Target="#idPackageSignature">
      <xd:SignedProperties Id="idSignedProperties">
        <xd:SignedSignatureProperties>
          <xd:SigningTime>2016-06-18T01:55:11Z</xd:SigningTime>
          <xd:SigningCertificate>
            <xd:Cert>
              <xd:CertDigest>
                <DigestMethod Algorithm="http://www.w3.org/2000/09/xmldsig#sha1"/>
                <DigestValue>ahTQbwmT/qtUVtvr5AMxDdC6O1Y=</DigestValue>
              </xd:CertDigest>
              <xd:IssuerSerial>
                <X509IssuerName>O=JD.COM, OU=JD.COM Security Center, CN=JD.COM End User CA</X509IssuerName>
                <X509SerialNumber>517336738040736679312814164442053687993257625431</X509SerialNumber>
              </xd:IssuerSerial>
            </xd:Cert>
          </xd:SigningCertificate>
          <xd:SignaturePolicyIdentifier>
            <xd:SignaturePolicyImplied/>
          </xd:SignaturePolicyIdentifier>
        </xd:SignedSignatureProperties>
      </xd:SignedProperties>
      <xd:UnsignedProperties>
        <xd:UnsignedSignatureProperties>
          <xd:CertificateValues>
            <xd:EncapsulatedX509Certificate>MIIDajCCAlKgAwIBAgIUUfNOcJrb0Fke4W3Vhy0orl4JYLYwDQYJKoZIhvcNAQEFBQAwSzEXMBUGA1UEAwwOSkQuQ09NIFJvb3QgQ0ExHzAdBgNVBAsMFkpELkNPTSBTZWN1cml0eSBDZW50ZXIxDzANBgNVBAoMBkpELkNPTTAeFw0xMzA4MTMwMjM5MzBaFw0zODA3MjkwMjM5MzBaME8xGzAZBgNVBAMMEkpELkNPTSBFbmQgVXNlciBDQTEfMB0GA1UECwwWSkQuQ09NIFNlY3VyaXR5IENlbnRlcjEPMA0GA1UECgwGSkQuQ09NMIIBIjANBgkqhkiG9w0BAQEFAAOCAQ8AMIIBCgKCAQEAqO6ZwymChxveS4pXAuBWR3xVh5Eu/hBu5t1CHD8QzTV+pQqTYCkN7yTjCeOTgzyvY6U1MNTMixIKykjD/hks+w7RWAttx5y/tG3pLvksda2Zat0J60DTbUTBtFu42YfCZdiEbnutO5BwkEPhQyVMCpdW/+yAMjFUtR/k17HK1aQrVKpffJgxbeRODTB7VInghwZ4U4jqUnnJgH1LzOlMg9+mct88rbaO3VE4ND+mCX+7wBuhUtJcO5N1B/vd9e5tE08eomY13YY8EnRAZFOQN31+BNpitK53mUa9f9MEN5pqR+8sOvRcjz7gWMMrPfxgsEh2DRAJK5xyX8Uw1GxzZwIDAQABo0IwQDAdBgNVHQ4EFgQUacSsIJYnkzG5sHPHBZ+68FhPRVEwDwYDVR0TAQH/BAUwAwEB/zAOBgNVHQ8BAf8EBAMCAQYwDQYJKoZIhvcNAQEFBQADggEBADB4weTFntu71eVpdnrUReRXhifmw3evpbPuG3seuTJRiEOYFP6vRxsul5pS3PVobHDGBxFu6xctDSKxV1tYN0zd6YHD24e+tuMV46apfeCqpylu4nVvvZ+IIOCJ0O2/JwfnA2Bo/gGH7ZuNHEfx3foN34jztyXlB1wYVIp+sJ3RW3x9ABrNnnWGt9/8K+ww+5tLh0GmsQr2pOJPBdTjq38pKiYZnD9infg+dnjDAA4xFreuvgBGUtNI57dwIrmFUttfd10FJ6mMSA4YhhX8K/KOTSIg9xUAymkFlEZp8Mo+1OhLY5ulY1Zm4Mp/IhUBTnqQAQnU+foW0u2XrJXx0Kc=</xd:EncapsulatedX509Certificate>
            <xd:EncapsulatedX509Certificate>MIIDZjCCAk6gAwIBAgIUU48LfZBhHUdbnZ2CMclGh5IwjmAwDQYJKoZIhvcNAQEFBQAwSzEXMBUGA1UEAwwOSkQuQ09NIFJvb3QgQ0ExHzAdBgNVBAsMFkpELkNPTSBTZWN1cml0eSBDZW50ZXIxDzANBgNVBAoMBkpELkNPTTAeFw0xMzA4MTMwMjUyMTFaFw0zODA3MjkwMjUyMTFaMEsxFzAVBgNVBAMMDkpELkNPTSBSb290IENBMR8wHQYDVQQLDBZKRC5DT00gU2VjdXJpdHkgQ2VudGVyMQ8wDQYDVQQKDAZKRC5DT00wggEiMA0GCSqGSIb3DQEBAQUAA4IBDwAwggEKAoIBAQCKsU/JxlVrR2H7lH1L0PwDmNF4lkYlnG9oLrLeZzywH82fLueZA/prOFsr5+M8BOovHo1pQuyuEXIXb+F83iWfVN+dtpWotFXiDeuIO2IcFQ888GIYhEV7LE1/XdDlNYcD3U+ZuejS04XDSPQ8bttZbye0cqgrzlugJiMT9uKTmLbU2MYU0dlIQLKHYRuTaswjh2hwFaDo57jHaHD/tEWDS8tGM8I5MLdsgnKe4pxXupJ/v0c8DMrGOmUdVFC0PUlzbnajRYGVCj97oMIGlgXj2y23gh3096Ik4Z1a0eu74aWZ9r/XhYgiAtlYTWfnTXOXU4r18ucj99ZfkT76tIC1AgMBAAGjQjBAMB0GA1UdDgQWBBTV0ZlHNwL18VCOtaIurJlsU4IXUzAPBgNVHRMBAf8EBTADAQH/MA4GA1UdDwEB/wQEAwIBBjANBgkqhkiG9w0BAQUFAAOCAQEAdSDnaznJVTZZzH0u/RzqcG+8qKsunIVzswbnJkQh4JAibzZGSoRVe8Y66DP9IfmBqGjefcrNR/vx8WDe4sy8bzPXFR7nhyKxRKRLdlyDC5YjkjDmi2NTWxHBM2kosuXVMCwm3fNrYdjbuZa2WOlcAFvApKPf3Usf11QvchrG7ic1U0SNrzvyhMCdB8Iha5T3M8t7cugZrF5zxCmvWIRwsydfbBWtOXd8AJKyeI81XZDHlB/pEF2Djt4wB9VrzpTmMUwDp3GwpvJ/tuOfBzROp/vsWKWP10V/+eyrQR/bejyeRcFVi8S+Yo32B5bxESE8AYbvqWmYUgf3NavIGm7BCw==</xd:EncapsulatedX509Certificate>
          </xd:CertificateValues>
        </xd:UnsignedSignatureProperties>
      </xd:UnsignedProperties>
    </xd:QualifyingProperties>
  </Object>
</Signature>
</file>

<file path=docProps/app.xml><?xml version="1.0" encoding="utf-8"?>
<Properties xmlns="http://schemas.openxmlformats.org/officeDocument/2006/extended-properties" xmlns:vt="http://schemas.openxmlformats.org/officeDocument/2006/docPropsVTypes">
  <Template>机器学习v2.1rgb</Template>
  <TotalTime>1465</TotalTime>
  <Words>3692</Words>
  <Application>Microsoft Office PowerPoint</Application>
  <PresentationFormat>全屏显示(4:3)</PresentationFormat>
  <Paragraphs>429</Paragraphs>
  <Slides>53</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53</vt:i4>
      </vt:variant>
    </vt:vector>
  </HeadingPairs>
  <TitlesOfParts>
    <vt:vector size="63" baseType="lpstr">
      <vt:lpstr>华文仿宋</vt:lpstr>
      <vt:lpstr>宋体</vt:lpstr>
      <vt:lpstr>微软雅黑</vt:lpstr>
      <vt:lpstr>幼圆</vt:lpstr>
      <vt:lpstr>Arial</vt:lpstr>
      <vt:lpstr>Times New Roman</vt:lpstr>
      <vt:lpstr>Verdana</vt:lpstr>
      <vt:lpstr>Wingdings</vt:lpstr>
      <vt:lpstr>机器学习v2.1rgb</vt:lpstr>
      <vt:lpstr>Formula</vt:lpstr>
      <vt:lpstr>PowerPoint 演示文稿</vt:lpstr>
      <vt:lpstr>第五章 神经网络</vt:lpstr>
      <vt:lpstr>神经网络发展史</vt:lpstr>
      <vt:lpstr>神经网络发展史</vt:lpstr>
      <vt:lpstr>神经网络发展史</vt:lpstr>
      <vt:lpstr>神经网络发展史</vt:lpstr>
      <vt:lpstr>第五章 神经网络</vt:lpstr>
      <vt:lpstr>第五章 神经网络</vt:lpstr>
      <vt:lpstr>5.1 神经元模型</vt:lpstr>
      <vt:lpstr>5.1 神经元模型</vt:lpstr>
      <vt:lpstr>5.1 神经元模型</vt:lpstr>
      <vt:lpstr>第五章 神经网络</vt:lpstr>
      <vt:lpstr>5.2 感知机与多层网络</vt:lpstr>
      <vt:lpstr>5.2 感知机与多层网络</vt:lpstr>
      <vt:lpstr>5.2 感知机与多层网络</vt:lpstr>
      <vt:lpstr>5.2 感知机与多层网络</vt:lpstr>
      <vt:lpstr>5.2 感知机与多层网络</vt:lpstr>
      <vt:lpstr>5.2 感知机与多层网络</vt:lpstr>
      <vt:lpstr>5.2 感知机与多层网络</vt:lpstr>
      <vt:lpstr>第五章 神经网络</vt:lpstr>
      <vt:lpstr>5.3 误差逆传播算法</vt:lpstr>
      <vt:lpstr>5.3 误差逆传播算法</vt:lpstr>
      <vt:lpstr>5.3 误差逆传播算法</vt:lpstr>
      <vt:lpstr>5.3 误差逆传播算法</vt:lpstr>
      <vt:lpstr>5.3 误差逆传播算法</vt:lpstr>
      <vt:lpstr>5.3 误差逆传播算法</vt:lpstr>
      <vt:lpstr>5.3 误差逆传播算法</vt:lpstr>
      <vt:lpstr>5.3 误差逆传播算法</vt:lpstr>
      <vt:lpstr>第五章 神经网络</vt:lpstr>
      <vt:lpstr>5.4 全局最小与局部极小</vt:lpstr>
      <vt:lpstr>5.4 全局最小与局部极小</vt:lpstr>
      <vt:lpstr>第五章 神经网络</vt:lpstr>
      <vt:lpstr>5.5 其他常见神经网络</vt:lpstr>
      <vt:lpstr>5.5 其他常见神经网络</vt:lpstr>
      <vt:lpstr>5.5 其他常见神经网络</vt:lpstr>
      <vt:lpstr>5.5 其他常见神经网络</vt:lpstr>
      <vt:lpstr>5.5 其他常见神经网络</vt:lpstr>
      <vt:lpstr>5.5 其他常见神经网络</vt:lpstr>
      <vt:lpstr>5.5 其他常见神经网络</vt:lpstr>
      <vt:lpstr>5.5 其他常见神经网络</vt:lpstr>
      <vt:lpstr>5.5 其他常见神经网络</vt:lpstr>
      <vt:lpstr>5.5 其他常见神经网络</vt:lpstr>
      <vt:lpstr>5.5 其他常见神经网络</vt:lpstr>
      <vt:lpstr>5.5 其他常见神经网络</vt:lpstr>
      <vt:lpstr>第五章 神经网络</vt:lpstr>
      <vt:lpstr>5.6 深度学习</vt:lpstr>
      <vt:lpstr>5.6 深度学习</vt:lpstr>
      <vt:lpstr>5.6 深度学习</vt:lpstr>
      <vt:lpstr>5.6 深度学习</vt:lpstr>
      <vt:lpstr>5.6 深度学习</vt:lpstr>
      <vt:lpstr>5.6 深度学习</vt:lpstr>
      <vt:lpstr>5.7 阅读材料</vt:lpstr>
      <vt:lpstr>谢谢大家！</vt:lpstr>
    </vt:vector>
  </TitlesOfParts>
  <Company>LAMDA Group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机器学习-第五章</dc:title>
  <dc:creator/>
  <cp:lastModifiedBy>De-Chuan Zhan</cp:lastModifiedBy>
  <cp:revision>131</cp:revision>
  <dcterms:created xsi:type="dcterms:W3CDTF">2015-12-30T14:22:19Z</dcterms:created>
  <dcterms:modified xsi:type="dcterms:W3CDTF">2016-06-18T01:55:10Z</dcterms:modified>
</cp:coreProperties>
</file>